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334" r:id="rId3"/>
    <p:sldId id="335" r:id="rId4"/>
    <p:sldId id="383" r:id="rId5"/>
    <p:sldId id="336" r:id="rId6"/>
    <p:sldId id="337" r:id="rId7"/>
    <p:sldId id="365" r:id="rId8"/>
    <p:sldId id="338" r:id="rId9"/>
    <p:sldId id="339" r:id="rId10"/>
    <p:sldId id="368" r:id="rId11"/>
    <p:sldId id="363" r:id="rId12"/>
    <p:sldId id="370" r:id="rId13"/>
    <p:sldId id="371" r:id="rId14"/>
    <p:sldId id="373" r:id="rId15"/>
    <p:sldId id="375" r:id="rId16"/>
    <p:sldId id="364" r:id="rId17"/>
    <p:sldId id="341" r:id="rId18"/>
    <p:sldId id="376" r:id="rId19"/>
    <p:sldId id="380" r:id="rId20"/>
    <p:sldId id="381" r:id="rId21"/>
    <p:sldId id="382" r:id="rId22"/>
    <p:sldId id="358" r:id="rId23"/>
    <p:sldId id="353" r:id="rId24"/>
    <p:sldId id="354" r:id="rId25"/>
    <p:sldId id="396" r:id="rId26"/>
    <p:sldId id="356" r:id="rId27"/>
    <p:sldId id="349" r:id="rId28"/>
    <p:sldId id="366" r:id="rId29"/>
    <p:sldId id="345" r:id="rId30"/>
    <p:sldId id="393" r:id="rId31"/>
    <p:sldId id="347" r:id="rId32"/>
    <p:sldId id="357" r:id="rId33"/>
    <p:sldId id="392" r:id="rId34"/>
    <p:sldId id="348" r:id="rId35"/>
    <p:sldId id="351" r:id="rId36"/>
    <p:sldId id="384" r:id="rId37"/>
    <p:sldId id="385" r:id="rId38"/>
    <p:sldId id="359" r:id="rId39"/>
    <p:sldId id="386" r:id="rId40"/>
    <p:sldId id="387" r:id="rId41"/>
    <p:sldId id="389" r:id="rId42"/>
    <p:sldId id="361" r:id="rId43"/>
    <p:sldId id="390" r:id="rId44"/>
    <p:sldId id="360" r:id="rId45"/>
    <p:sldId id="362" r:id="rId46"/>
    <p:sldId id="352" r:id="rId47"/>
    <p:sldId id="28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96"/>
    <p:restoredTop sz="82128"/>
  </p:normalViewPr>
  <p:slideViewPr>
    <p:cSldViewPr snapToGrid="0">
      <p:cViewPr>
        <p:scale>
          <a:sx n="120" d="100"/>
          <a:sy n="120" d="100"/>
        </p:scale>
        <p:origin x="344" y="-272"/>
      </p:cViewPr>
      <p:guideLst/>
    </p:cSldViewPr>
  </p:slideViewPr>
  <p:notesTextViewPr>
    <p:cViewPr>
      <p:scale>
        <a:sx n="1" d="1"/>
        <a:sy n="1" d="1"/>
      </p:scale>
      <p:origin x="0" y="0"/>
    </p:cViewPr>
  </p:notesTextViewPr>
  <p:notesViewPr>
    <p:cSldViewPr snapToGrid="0">
      <p:cViewPr varScale="1">
        <p:scale>
          <a:sx n="81" d="100"/>
          <a:sy n="81" d="100"/>
        </p:scale>
        <p:origin x="56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1/3/26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a:t>
            </a:fld>
            <a:endParaRPr lang="en-US"/>
          </a:p>
        </p:txBody>
      </p:sp>
    </p:spTree>
    <p:extLst>
      <p:ext uri="{BB962C8B-B14F-4D97-AF65-F5344CB8AC3E}">
        <p14:creationId xmlns:p14="http://schemas.microsoft.com/office/powerpoint/2010/main" val="1849257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14</a:t>
            </a:fld>
            <a:endParaRPr lang="en-US"/>
          </a:p>
        </p:txBody>
      </p:sp>
    </p:spTree>
    <p:extLst>
      <p:ext uri="{BB962C8B-B14F-4D97-AF65-F5344CB8AC3E}">
        <p14:creationId xmlns:p14="http://schemas.microsoft.com/office/powerpoint/2010/main" val="2358104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20</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CMOS Not gate - it has a PMOS transistor at the top connected between VDD and the common OUT line.  It has an NMOS transistor at the bottom </a:t>
            </a:r>
            <a:r>
              <a:rPr lang="en-US" dirty="0" err="1"/>
              <a:t>conneced</a:t>
            </a:r>
            <a:r>
              <a:rPr lang="en-US" dirty="0"/>
              <a:t> between the common OUT line and the ground.  The Input (A) is connected to the gate input of both transistors.</a:t>
            </a:r>
          </a:p>
        </p:txBody>
      </p:sp>
      <p:sp>
        <p:nvSpPr>
          <p:cNvPr id="4" name="Slide Number Placeholder 3"/>
          <p:cNvSpPr>
            <a:spLocks noGrp="1"/>
          </p:cNvSpPr>
          <p:nvPr>
            <p:ph type="sldNum" sz="quarter" idx="5"/>
          </p:nvPr>
        </p:nvSpPr>
        <p:spPr/>
        <p:txBody>
          <a:bodyPr/>
          <a:lstStyle/>
          <a:p>
            <a:fld id="{9F4414A0-4E43-B244-BF62-FDB8F38845D2}" type="slidenum">
              <a:rPr lang="en-US" smtClean="0"/>
              <a:t>21</a:t>
            </a:fld>
            <a:endParaRPr lang="en-US"/>
          </a:p>
        </p:txBody>
      </p:sp>
    </p:spTree>
    <p:extLst>
      <p:ext uri="{BB962C8B-B14F-4D97-AF65-F5344CB8AC3E}">
        <p14:creationId xmlns:p14="http://schemas.microsoft.com/office/powerpoint/2010/main" val="83552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CMOS Not gate - it has a PMOS transistor at the top connected between VDD and the OUT line.  It has an NMOS transistor at the bottom </a:t>
            </a:r>
            <a:r>
              <a:rPr lang="en-US" dirty="0" err="1"/>
              <a:t>conneced</a:t>
            </a:r>
            <a:r>
              <a:rPr lang="en-US" dirty="0"/>
              <a:t> between the common OUT line and the ground.  The Input (A) </a:t>
            </a:r>
            <a:r>
              <a:rPr lang="en-US"/>
              <a:t>is connected </a:t>
            </a:r>
            <a:r>
              <a:rPr lang="en-US" dirty="0"/>
              <a:t>to the gate input of both transistors.</a:t>
            </a:r>
          </a:p>
        </p:txBody>
      </p:sp>
      <p:sp>
        <p:nvSpPr>
          <p:cNvPr id="4" name="Slide Number Placeholder 3"/>
          <p:cNvSpPr>
            <a:spLocks noGrp="1"/>
          </p:cNvSpPr>
          <p:nvPr>
            <p:ph type="sldNum" sz="quarter" idx="5"/>
          </p:nvPr>
        </p:nvSpPr>
        <p:spPr/>
        <p:txBody>
          <a:bodyPr/>
          <a:lstStyle/>
          <a:p>
            <a:fld id="{9F4414A0-4E43-B244-BF62-FDB8F38845D2}" type="slidenum">
              <a:rPr lang="en-US" smtClean="0"/>
              <a:t>22</a:t>
            </a:fld>
            <a:endParaRPr lang="en-US"/>
          </a:p>
        </p:txBody>
      </p:sp>
    </p:spTree>
    <p:extLst>
      <p:ext uri="{BB962C8B-B14F-4D97-AF65-F5344CB8AC3E}">
        <p14:creationId xmlns:p14="http://schemas.microsoft.com/office/powerpoint/2010/main" val="1726950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23</a:t>
            </a:fld>
            <a:endParaRPr lang="en-US"/>
          </a:p>
        </p:txBody>
      </p:sp>
    </p:spTree>
    <p:extLst>
      <p:ext uri="{BB962C8B-B14F-4D97-AF65-F5344CB8AC3E}">
        <p14:creationId xmlns:p14="http://schemas.microsoft.com/office/powerpoint/2010/main" val="2739292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NAND gate with two PMOS transistors in parallel at the top connecting to the OUT wire.  On the bottom there are two series NMOS transistors connected between the OUT wire and the ground.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NOR gate with two PMOS transistors in series at the top connecting to the OUT wire.  On the bottom there are two parallel NMOS transistors connected between the OUT wire and the ground.</a:t>
            </a:r>
          </a:p>
          <a:p>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25</a:t>
            </a:fld>
            <a:endParaRPr lang="en-US"/>
          </a:p>
        </p:txBody>
      </p:sp>
    </p:spTree>
    <p:extLst>
      <p:ext uri="{BB962C8B-B14F-4D97-AF65-F5344CB8AC3E}">
        <p14:creationId xmlns:p14="http://schemas.microsoft.com/office/powerpoint/2010/main" val="1336825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NAND gate with two PMOS transistors in parallel at the top connecting to the OUT wire.  On the bottom there are two series NMOS transistors connected between the OUT wire and the ground.</a:t>
            </a:r>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26</a:t>
            </a:fld>
            <a:endParaRPr lang="en-US"/>
          </a:p>
        </p:txBody>
      </p:sp>
    </p:spTree>
    <p:extLst>
      <p:ext uri="{BB962C8B-B14F-4D97-AF65-F5344CB8AC3E}">
        <p14:creationId xmlns:p14="http://schemas.microsoft.com/office/powerpoint/2010/main" val="812879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30</a:t>
            </a:fld>
            <a:endParaRPr lang="en-US"/>
          </a:p>
        </p:txBody>
      </p:sp>
    </p:spTree>
    <p:extLst>
      <p:ext uri="{BB962C8B-B14F-4D97-AF65-F5344CB8AC3E}">
        <p14:creationId xmlns:p14="http://schemas.microsoft.com/office/powerpoint/2010/main" val="3384845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Intel 4004 microprocessors chip - exterior view.</a:t>
            </a:r>
          </a:p>
          <a:p>
            <a:endParaRPr lang="en-US"/>
          </a:p>
          <a:p>
            <a:r>
              <a:rPr lang="en-US"/>
              <a:t>A </a:t>
            </a:r>
            <a:r>
              <a:rPr lang="en-US" dirty="0"/>
              <a:t>picture of the internal layout of the Intel 4004 circuitry taken with a microscope showing gates and wires.</a:t>
            </a:r>
          </a:p>
        </p:txBody>
      </p:sp>
      <p:sp>
        <p:nvSpPr>
          <p:cNvPr id="4" name="Slide Number Placeholder 3"/>
          <p:cNvSpPr>
            <a:spLocks noGrp="1"/>
          </p:cNvSpPr>
          <p:nvPr>
            <p:ph type="sldNum" sz="quarter" idx="5"/>
          </p:nvPr>
        </p:nvSpPr>
        <p:spPr/>
        <p:txBody>
          <a:bodyPr/>
          <a:lstStyle/>
          <a:p>
            <a:fld id="{9F4414A0-4E43-B244-BF62-FDB8F38845D2}" type="slidenum">
              <a:rPr lang="en-US" smtClean="0"/>
              <a:t>31</a:t>
            </a:fld>
            <a:endParaRPr lang="en-US"/>
          </a:p>
        </p:txBody>
      </p:sp>
    </p:spTree>
    <p:extLst>
      <p:ext uri="{BB962C8B-B14F-4D97-AF65-F5344CB8AC3E}">
        <p14:creationId xmlns:p14="http://schemas.microsoft.com/office/powerpoint/2010/main" val="46417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photo mask. This photo mask has 20 copies of the same circuit pattern or design.  It represents one layer in a chip manufacturing process.</a:t>
            </a:r>
          </a:p>
          <a:p>
            <a:endParaRPr lang="en-US" dirty="0"/>
          </a:p>
          <a:p>
            <a:r>
              <a:rPr lang="en-US" dirty="0"/>
              <a:t>A schematic illustration of a photomask (top) being reduced and projected onto an Integrated Circuit layer (bottom) for printing</a:t>
            </a:r>
          </a:p>
          <a:p>
            <a:endParaRPr lang="en-US" dirty="0"/>
          </a:p>
          <a:p>
            <a:r>
              <a:rPr lang="en-US" dirty="0"/>
              <a:t>NAND gate with 4 inputs in transistor-transistor logic; 7 transistors on the chip as viewed on a microscope.</a:t>
            </a:r>
          </a:p>
          <a:p>
            <a:endParaRPr lang="en-US" dirty="0"/>
          </a:p>
          <a:p>
            <a:r>
              <a:rPr lang="en-US" dirty="0"/>
              <a:t>A close-up of a TI 74LS51 chip installed in a circuit board</a:t>
            </a:r>
          </a:p>
          <a:p>
            <a:endParaRPr lang="en-US" dirty="0"/>
          </a:p>
          <a:p>
            <a:r>
              <a:rPr lang="en-US" dirty="0"/>
              <a:t>A semiconductor device manufacturing facility at HP Labs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32</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FF8E-F3D8-3F2D-EBC2-A67E4326E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3BA98-9601-C476-FBD4-0EEEC528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7A5AB-D73D-9EB0-E7AE-954A98455EDE}"/>
              </a:ext>
            </a:extLst>
          </p:cNvPr>
          <p:cNvSpPr>
            <a:spLocks noGrp="1"/>
          </p:cNvSpPr>
          <p:nvPr>
            <p:ph type="body" idx="1"/>
          </p:nvPr>
        </p:nvSpPr>
        <p:spPr/>
        <p:txBody>
          <a:bodyPr/>
          <a:lstStyle/>
          <a:p>
            <a:r>
              <a:rPr lang="en-US" dirty="0"/>
              <a:t>A Fairchild 2N161e transistor.  It is a metal cylinder about 1/4 inch in diameter and 1/4 inch tall.  It has three wires coming out of the base.  The Fairchild 2N1613 Transistor was produced and commercially available in 1962.  It was the first planar transistor ever produced and was a great step forward in mass-producing individual transistors.</a:t>
            </a:r>
          </a:p>
          <a:p>
            <a:endParaRPr lang="en-US" dirty="0"/>
          </a:p>
          <a:p>
            <a:r>
              <a:rPr lang="en-US" dirty="0"/>
              <a:t>Complete Rockwell silicon wafer (1986) it is round and about 4 inches in diameter with very intricate almost microscopic electrical traces and transistors.   It has about 120 chips and each chip is about 1/4 inch on a side.</a:t>
            </a:r>
          </a:p>
          <a:p>
            <a:endParaRPr lang="en-US" dirty="0"/>
          </a:p>
          <a:p>
            <a:r>
              <a:rPr lang="en-US" dirty="0"/>
              <a:t>Close up of a single 1/4 inch processor from the Rockwell silicon wafer (1986).    It was taken with a microscope at about a 10X magnification and you still cannot see any individual wires because they are so small.</a:t>
            </a:r>
          </a:p>
          <a:p>
            <a:endParaRPr lang="en-US" dirty="0"/>
          </a:p>
          <a:p>
            <a:r>
              <a:rPr lang="en-US" dirty="0"/>
              <a:t>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Photos courtesy of </a:t>
            </a:r>
            <a:r>
              <a:rPr lang="en-US" sz="1200" dirty="0" err="1">
                <a:solidFill>
                  <a:schemeClr val="bg1"/>
                </a:solidFill>
              </a:rPr>
              <a:t>ebay</a:t>
            </a:r>
            <a:r>
              <a:rPr lang="en-US" sz="1200" dirty="0">
                <a:solidFill>
                  <a:schemeClr val="bg1"/>
                </a:solidFill>
              </a:rPr>
              <a:t> user </a:t>
            </a:r>
            <a:r>
              <a:rPr lang="en-US" sz="1200" b="1" dirty="0" err="1">
                <a:solidFill>
                  <a:schemeClr val="bg1"/>
                </a:solidFill>
                <a:effectLst/>
                <a:latin typeface="Helvetica" pitchFamily="2" charset="0"/>
              </a:rPr>
              <a:t>kaijusears</a:t>
            </a:r>
            <a:endParaRPr lang="en-US" sz="1200" dirty="0">
              <a:solidFill>
                <a:schemeClr val="bg1"/>
              </a:solidFill>
              <a:effectLst/>
              <a:latin typeface="Helvetica" pitchFamily="2" charset="0"/>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F1274BD-D63D-AA7A-F6BF-7A07024A84A1}"/>
              </a:ext>
            </a:extLst>
          </p:cNvPr>
          <p:cNvSpPr>
            <a:spLocks noGrp="1"/>
          </p:cNvSpPr>
          <p:nvPr>
            <p:ph type="sldNum" sz="quarter" idx="5"/>
          </p:nvPr>
        </p:nvSpPr>
        <p:spPr/>
        <p:txBody>
          <a:bodyPr/>
          <a:lstStyle/>
          <a:p>
            <a:fld id="{9F4414A0-4E43-B244-BF62-FDB8F38845D2}" type="slidenum">
              <a:rPr lang="en-US" smtClean="0"/>
              <a:t>33</a:t>
            </a:fld>
            <a:endParaRPr lang="en-US"/>
          </a:p>
        </p:txBody>
      </p:sp>
    </p:spTree>
    <p:extLst>
      <p:ext uri="{BB962C8B-B14F-4D97-AF65-F5344CB8AC3E}">
        <p14:creationId xmlns:p14="http://schemas.microsoft.com/office/powerpoint/2010/main" val="2745809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36</a:t>
            </a:fld>
            <a:endParaRPr lang="en-US"/>
          </a:p>
        </p:txBody>
      </p:sp>
    </p:spTree>
    <p:extLst>
      <p:ext uri="{BB962C8B-B14F-4D97-AF65-F5344CB8AC3E}">
        <p14:creationId xmlns:p14="http://schemas.microsoft.com/office/powerpoint/2010/main" val="1992977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with the left diagram showing P+ Silicon connecting directly to N+ Silicon with a Via which is not allowed.  One the right the N+ and P+ are not touching be a short metal segment and two Vias are used to move current from the P+ to the N+.</a:t>
            </a:r>
          </a:p>
        </p:txBody>
      </p:sp>
      <p:sp>
        <p:nvSpPr>
          <p:cNvPr id="4" name="Slide Number Placeholder 3"/>
          <p:cNvSpPr>
            <a:spLocks noGrp="1"/>
          </p:cNvSpPr>
          <p:nvPr>
            <p:ph type="sldNum" sz="quarter" idx="5"/>
          </p:nvPr>
        </p:nvSpPr>
        <p:spPr/>
        <p:txBody>
          <a:bodyPr/>
          <a:lstStyle/>
          <a:p>
            <a:fld id="{9F4414A0-4E43-B244-BF62-FDB8F38845D2}" type="slidenum">
              <a:rPr lang="en-US" smtClean="0"/>
              <a:t>41</a:t>
            </a:fld>
            <a:endParaRPr lang="en-US"/>
          </a:p>
        </p:txBody>
      </p:sp>
    </p:spTree>
    <p:extLst>
      <p:ext uri="{BB962C8B-B14F-4D97-AF65-F5344CB8AC3E}">
        <p14:creationId xmlns:p14="http://schemas.microsoft.com/office/powerpoint/2010/main" val="3933821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42</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149379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127928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651013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1/3/26</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1/3/26</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8.jpe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5.jpg"/></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a:t>
            </a:r>
            <a:r>
              <a:rPr lang="en-US">
                <a:sym typeface="Wingdings" pitchFamily="2" charset="2"/>
              </a:rPr>
              <a:t>digital logic </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From Transistors to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lnSpcReduction="10000"/>
          </a:bodyPr>
          <a:lstStyle/>
          <a:p>
            <a:r>
              <a:rPr lang="en-US" dirty="0"/>
              <a:t>When we build digital logic we think in terms of </a:t>
            </a:r>
            <a:r>
              <a:rPr lang="en-US" b="1" dirty="0"/>
              <a:t>abstractions</a:t>
            </a:r>
            <a:r>
              <a:rPr lang="en-US" dirty="0"/>
              <a:t>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The transistor replacing tubes in digital applications</a:t>
            </a:r>
          </a:p>
          <a:p>
            <a:pPr lvl="1"/>
            <a:r>
              <a:rPr lang="en-US" dirty="0"/>
              <a:t>Faster than a relay or tube</a:t>
            </a:r>
          </a:p>
          <a:p>
            <a:pPr lvl="1"/>
            <a:r>
              <a:rPr lang="en-US" dirty="0"/>
              <a:t>Far less heat and electricity</a:t>
            </a:r>
          </a:p>
          <a:p>
            <a:pPr lvl="1"/>
            <a:r>
              <a:rPr lang="en-US" dirty="0"/>
              <a:t>More reliable and long lasting</a:t>
            </a:r>
          </a:p>
          <a:p>
            <a:pPr lvl="1"/>
            <a:r>
              <a:rPr lang="en-US" dirty="0"/>
              <a:t>No moving parts</a:t>
            </a:r>
          </a:p>
          <a:p>
            <a:r>
              <a:rPr lang="en-US" dirty="0"/>
              <a:t>Amplifiers, Tubes and Transistors – It's complicated</a:t>
            </a:r>
          </a:p>
          <a:p>
            <a:pPr lvl="1"/>
            <a:r>
              <a:rPr lang="en-US" dirty="0"/>
              <a:t>Transistor radios</a:t>
            </a:r>
          </a:p>
          <a:p>
            <a:r>
              <a:rPr lang="en-US" dirty="0"/>
              <a:t>Evolution of transistor technology and manufacturing</a:t>
            </a:r>
          </a:p>
          <a:p>
            <a:pPr lvl="1"/>
            <a:r>
              <a:rPr lang="en-US" dirty="0"/>
              <a:t>BJT -&gt; PMOS -&gt; NMOS -&gt; CMOS</a:t>
            </a:r>
          </a:p>
          <a:p>
            <a:r>
              <a:rPr lang="en-US" dirty="0"/>
              <a:t>The "digital logic gate" abstraction</a:t>
            </a:r>
          </a:p>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3"/>
          <a:stretch>
            <a:fillRect/>
          </a:stretch>
        </p:blipFill>
        <p:spPr>
          <a:xfrm>
            <a:off x="8213386" y="174821"/>
            <a:ext cx="3486778" cy="1255240"/>
          </a:xfrm>
          <a:prstGeom prst="rect">
            <a:avLst/>
          </a:prstGeom>
        </p:spPr>
      </p:pic>
      <p:grpSp>
        <p:nvGrpSpPr>
          <p:cNvPr id="4" name="Group 3" descr="A CMOS Not gate - it has a PMOS transistor at the top connected between VDD and the common OUT line.  It has an NMOS transistor at the bottom conneced between the common OUT line and the ground.  The Input (A) is connect to the gate input of both transistors.">
            <a:extLst>
              <a:ext uri="{FF2B5EF4-FFF2-40B4-BE49-F238E27FC236}">
                <a16:creationId xmlns:a16="http://schemas.microsoft.com/office/drawing/2014/main" id="{AAC24D2A-3458-0E0E-E59C-711A4077FE30}"/>
              </a:ext>
            </a:extLst>
          </p:cNvPr>
          <p:cNvGrpSpPr/>
          <p:nvPr/>
        </p:nvGrpSpPr>
        <p:grpSpPr>
          <a:xfrm>
            <a:off x="8362273" y="1690688"/>
            <a:ext cx="2945042" cy="3870653"/>
            <a:chOff x="8362273" y="1690688"/>
            <a:chExt cx="2945042" cy="3870653"/>
          </a:xfrm>
        </p:grpSpPr>
        <p:grpSp>
          <p:nvGrpSpPr>
            <p:cNvPr id="55" name="Group 54">
              <a:extLst>
                <a:ext uri="{FF2B5EF4-FFF2-40B4-BE49-F238E27FC236}">
                  <a16:creationId xmlns:a16="http://schemas.microsoft.com/office/drawing/2014/main" id="{09A290DD-53D5-2254-632F-DBB61D97B0E3}"/>
                </a:ext>
              </a:extLst>
            </p:cNvPr>
            <p:cNvGrpSpPr/>
            <p:nvPr/>
          </p:nvGrpSpPr>
          <p:grpSpPr>
            <a:xfrm>
              <a:off x="9426737" y="2742852"/>
              <a:ext cx="572755" cy="403928"/>
              <a:chOff x="3408218" y="2196942"/>
              <a:chExt cx="4311227" cy="3040439"/>
            </a:xfrm>
          </p:grpSpPr>
          <p:cxnSp>
            <p:nvCxnSpPr>
              <p:cNvPr id="91" name="Straight Connector 90">
                <a:extLst>
                  <a:ext uri="{FF2B5EF4-FFF2-40B4-BE49-F238E27FC236}">
                    <a16:creationId xmlns:a16="http://schemas.microsoft.com/office/drawing/2014/main" id="{159EE497-3457-7C04-A4B8-19A291B9414D}"/>
                  </a:ext>
                </a:extLst>
              </p:cNvPr>
              <p:cNvCxnSpPr>
                <a:cxnSpLocks/>
              </p:cNvCxnSpPr>
              <p:nvPr/>
            </p:nvCxnSpPr>
            <p:spPr>
              <a:xfrm flipH="1">
                <a:off x="5925803" y="2196950"/>
                <a:ext cx="17936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C90AE83-E767-EFB5-2397-4F8B7458549B}"/>
                  </a:ext>
                </a:extLst>
              </p:cNvPr>
              <p:cNvCxnSpPr>
                <a:cxnSpLocks/>
              </p:cNvCxnSpPr>
              <p:nvPr/>
            </p:nvCxnSpPr>
            <p:spPr>
              <a:xfrm flipV="1">
                <a:off x="5925803" y="2196942"/>
                <a:ext cx="0" cy="30404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485659-E87A-653F-D888-487DCFED6FE9}"/>
                  </a:ext>
                </a:extLst>
              </p:cNvPr>
              <p:cNvCxnSpPr>
                <a:cxnSpLocks/>
              </p:cNvCxnSpPr>
              <p:nvPr/>
            </p:nvCxnSpPr>
            <p:spPr>
              <a:xfrm>
                <a:off x="5390677" y="2449992"/>
                <a:ext cx="0" cy="25894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DE2FF59-832B-9036-EC65-72566FB55D29}"/>
                  </a:ext>
                </a:extLst>
              </p:cNvPr>
              <p:cNvCxnSpPr>
                <a:cxnSpLocks/>
              </p:cNvCxnSpPr>
              <p:nvPr/>
            </p:nvCxnSpPr>
            <p:spPr>
              <a:xfrm>
                <a:off x="3408218" y="3717171"/>
                <a:ext cx="19824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29D2C7A6-0B63-DB5C-A410-D48AC0277F06}"/>
                  </a:ext>
                </a:extLst>
              </p:cNvPr>
              <p:cNvSpPr/>
              <p:nvPr/>
            </p:nvSpPr>
            <p:spPr>
              <a:xfrm>
                <a:off x="4767388" y="3425040"/>
                <a:ext cx="622114" cy="576944"/>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96" name="Straight Connector 95">
                <a:extLst>
                  <a:ext uri="{FF2B5EF4-FFF2-40B4-BE49-F238E27FC236}">
                    <a16:creationId xmlns:a16="http://schemas.microsoft.com/office/drawing/2014/main" id="{0B20D430-EF0A-ED9B-15D7-31E521A8D0A8}"/>
                  </a:ext>
                </a:extLst>
              </p:cNvPr>
              <p:cNvCxnSpPr>
                <a:cxnSpLocks/>
              </p:cNvCxnSpPr>
              <p:nvPr/>
            </p:nvCxnSpPr>
            <p:spPr>
              <a:xfrm flipH="1">
                <a:off x="5925803" y="5237381"/>
                <a:ext cx="179364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6AF4400-09C3-3553-4AFE-9BA678C0EE65}"/>
                </a:ext>
              </a:extLst>
            </p:cNvPr>
            <p:cNvGrpSpPr/>
            <p:nvPr/>
          </p:nvGrpSpPr>
          <p:grpSpPr>
            <a:xfrm>
              <a:off x="9425707" y="4139670"/>
              <a:ext cx="572755" cy="403928"/>
              <a:chOff x="10753571" y="4787961"/>
              <a:chExt cx="370967" cy="261620"/>
            </a:xfrm>
          </p:grpSpPr>
          <p:cxnSp>
            <p:nvCxnSpPr>
              <p:cNvPr id="86" name="Straight Connector 85">
                <a:extLst>
                  <a:ext uri="{FF2B5EF4-FFF2-40B4-BE49-F238E27FC236}">
                    <a16:creationId xmlns:a16="http://schemas.microsoft.com/office/drawing/2014/main" id="{E1CDC947-BC87-B5DE-F668-D58B7F030A9C}"/>
                  </a:ext>
                </a:extLst>
              </p:cNvPr>
              <p:cNvCxnSpPr>
                <a:cxnSpLocks/>
              </p:cNvCxnSpPr>
              <p:nvPr/>
            </p:nvCxnSpPr>
            <p:spPr>
              <a:xfrm flipH="1">
                <a:off x="10970201" y="4787962"/>
                <a:ext cx="1543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D53C083-AB79-F645-D6AB-717E9FE3598F}"/>
                  </a:ext>
                </a:extLst>
              </p:cNvPr>
              <p:cNvCxnSpPr>
                <a:cxnSpLocks/>
              </p:cNvCxnSpPr>
              <p:nvPr/>
            </p:nvCxnSpPr>
            <p:spPr>
              <a:xfrm flipV="1">
                <a:off x="10970201" y="4787961"/>
                <a:ext cx="0" cy="2616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A56E82E-5023-9323-AB83-20C2F1AF10C2}"/>
                  </a:ext>
                </a:extLst>
              </p:cNvPr>
              <p:cNvCxnSpPr>
                <a:cxnSpLocks/>
              </p:cNvCxnSpPr>
              <p:nvPr/>
            </p:nvCxnSpPr>
            <p:spPr>
              <a:xfrm>
                <a:off x="10924155" y="4809735"/>
                <a:ext cx="0" cy="2228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8FD4200-ACF5-B8EF-DC1D-5405BF17438E}"/>
                  </a:ext>
                </a:extLst>
              </p:cNvPr>
              <p:cNvCxnSpPr>
                <a:cxnSpLocks/>
              </p:cNvCxnSpPr>
              <p:nvPr/>
            </p:nvCxnSpPr>
            <p:spPr>
              <a:xfrm>
                <a:off x="10753571" y="4918772"/>
                <a:ext cx="1705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EB6FDB6-F2FB-0CFC-D467-19D0BEAEFCD9}"/>
                  </a:ext>
                </a:extLst>
              </p:cNvPr>
              <p:cNvCxnSpPr>
                <a:cxnSpLocks/>
              </p:cNvCxnSpPr>
              <p:nvPr/>
            </p:nvCxnSpPr>
            <p:spPr>
              <a:xfrm flipH="1">
                <a:off x="10970201" y="5049581"/>
                <a:ext cx="1543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Connector 58">
              <a:extLst>
                <a:ext uri="{FF2B5EF4-FFF2-40B4-BE49-F238E27FC236}">
                  <a16:creationId xmlns:a16="http://schemas.microsoft.com/office/drawing/2014/main" id="{933F1118-7DB0-747E-52BC-7670FFD525DA}"/>
                </a:ext>
              </a:extLst>
            </p:cNvPr>
            <p:cNvCxnSpPr>
              <a:cxnSpLocks/>
            </p:cNvCxnSpPr>
            <p:nvPr/>
          </p:nvCxnSpPr>
          <p:spPr>
            <a:xfrm>
              <a:off x="9998184" y="3669875"/>
              <a:ext cx="495804" cy="76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5143E5-26F8-824A-CF4D-75AFC0C7616F}"/>
                </a:ext>
              </a:extLst>
            </p:cNvPr>
            <p:cNvCxnSpPr>
              <a:cxnSpLocks/>
            </p:cNvCxnSpPr>
            <p:nvPr/>
          </p:nvCxnSpPr>
          <p:spPr>
            <a:xfrm>
              <a:off x="9998184" y="3146779"/>
              <a:ext cx="278" cy="10004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D70FD8-3AC5-3359-F6DC-2E858FBAB2B8}"/>
                </a:ext>
              </a:extLst>
            </p:cNvPr>
            <p:cNvCxnSpPr>
              <a:cxnSpLocks/>
            </p:cNvCxnSpPr>
            <p:nvPr/>
          </p:nvCxnSpPr>
          <p:spPr>
            <a:xfrm>
              <a:off x="9998184" y="4543598"/>
              <a:ext cx="0" cy="544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CE5A1E7-3428-40C5-55DA-B16BE36CF439}"/>
                </a:ext>
              </a:extLst>
            </p:cNvPr>
            <p:cNvCxnSpPr>
              <a:cxnSpLocks/>
            </p:cNvCxnSpPr>
            <p:nvPr/>
          </p:nvCxnSpPr>
          <p:spPr>
            <a:xfrm>
              <a:off x="10014774" y="2208646"/>
              <a:ext cx="0" cy="544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49E9C7F-295B-D5D1-D46A-069451AC153B}"/>
                </a:ext>
              </a:extLst>
            </p:cNvPr>
            <p:cNvSpPr txBox="1"/>
            <p:nvPr/>
          </p:nvSpPr>
          <p:spPr>
            <a:xfrm>
              <a:off x="8362273" y="3477700"/>
              <a:ext cx="445989" cy="461664"/>
            </a:xfrm>
            <a:prstGeom prst="rect">
              <a:avLst/>
            </a:prstGeom>
            <a:noFill/>
          </p:spPr>
          <p:txBody>
            <a:bodyPr wrap="square" rtlCol="0">
              <a:spAutoFit/>
            </a:bodyPr>
            <a:lstStyle/>
            <a:p>
              <a:r>
                <a:rPr lang="en-US" sz="2400" dirty="0"/>
                <a:t>A</a:t>
              </a:r>
            </a:p>
          </p:txBody>
        </p:sp>
        <p:sp>
          <p:nvSpPr>
            <p:cNvPr id="70" name="TextBox 69">
              <a:extLst>
                <a:ext uri="{FF2B5EF4-FFF2-40B4-BE49-F238E27FC236}">
                  <a16:creationId xmlns:a16="http://schemas.microsoft.com/office/drawing/2014/main" id="{7505C696-60AC-5C32-2D5A-DEB43D881FE5}"/>
                </a:ext>
              </a:extLst>
            </p:cNvPr>
            <p:cNvSpPr txBox="1"/>
            <p:nvPr/>
          </p:nvSpPr>
          <p:spPr>
            <a:xfrm>
              <a:off x="9663656" y="1690688"/>
              <a:ext cx="737703" cy="461664"/>
            </a:xfrm>
            <a:prstGeom prst="rect">
              <a:avLst/>
            </a:prstGeom>
            <a:noFill/>
          </p:spPr>
          <p:txBody>
            <a:bodyPr wrap="none" rtlCol="0">
              <a:spAutoFit/>
            </a:bodyPr>
            <a:lstStyle/>
            <a:p>
              <a:r>
                <a:rPr lang="en-US" sz="2400" dirty="0"/>
                <a:t>VDD</a:t>
              </a:r>
            </a:p>
          </p:txBody>
        </p:sp>
        <p:sp>
          <p:nvSpPr>
            <p:cNvPr id="71" name="TextBox 70">
              <a:extLst>
                <a:ext uri="{FF2B5EF4-FFF2-40B4-BE49-F238E27FC236}">
                  <a16:creationId xmlns:a16="http://schemas.microsoft.com/office/drawing/2014/main" id="{9346FB77-5154-57F9-B29E-61DCF485907F}"/>
                </a:ext>
              </a:extLst>
            </p:cNvPr>
            <p:cNvSpPr txBox="1"/>
            <p:nvPr/>
          </p:nvSpPr>
          <p:spPr>
            <a:xfrm>
              <a:off x="9627032" y="5099677"/>
              <a:ext cx="766557" cy="461664"/>
            </a:xfrm>
            <a:prstGeom prst="rect">
              <a:avLst/>
            </a:prstGeom>
            <a:noFill/>
          </p:spPr>
          <p:txBody>
            <a:bodyPr wrap="none" rtlCol="0">
              <a:spAutoFit/>
            </a:bodyPr>
            <a:lstStyle/>
            <a:p>
              <a:r>
                <a:rPr lang="en-US" sz="2400" dirty="0"/>
                <a:t>GND</a:t>
              </a:r>
            </a:p>
          </p:txBody>
        </p:sp>
        <p:sp>
          <p:nvSpPr>
            <p:cNvPr id="72" name="TextBox 71">
              <a:extLst>
                <a:ext uri="{FF2B5EF4-FFF2-40B4-BE49-F238E27FC236}">
                  <a16:creationId xmlns:a16="http://schemas.microsoft.com/office/drawing/2014/main" id="{3B07E751-0058-DD5A-62DA-918AEFDFDA5F}"/>
                </a:ext>
              </a:extLst>
            </p:cNvPr>
            <p:cNvSpPr txBox="1"/>
            <p:nvPr/>
          </p:nvSpPr>
          <p:spPr>
            <a:xfrm>
              <a:off x="10571217" y="3439890"/>
              <a:ext cx="736098" cy="461664"/>
            </a:xfrm>
            <a:prstGeom prst="rect">
              <a:avLst/>
            </a:prstGeom>
            <a:noFill/>
          </p:spPr>
          <p:txBody>
            <a:bodyPr wrap="none" rtlCol="0">
              <a:spAutoFit/>
            </a:bodyPr>
            <a:lstStyle/>
            <a:p>
              <a:r>
                <a:rPr lang="en-US" sz="2400" dirty="0"/>
                <a:t>OUT</a:t>
              </a:r>
            </a:p>
          </p:txBody>
        </p:sp>
        <p:cxnSp>
          <p:nvCxnSpPr>
            <p:cNvPr id="98" name="Straight Connector 97">
              <a:extLst>
                <a:ext uri="{FF2B5EF4-FFF2-40B4-BE49-F238E27FC236}">
                  <a16:creationId xmlns:a16="http://schemas.microsoft.com/office/drawing/2014/main" id="{A38A59E5-786C-ED72-8DD7-6B01BF238987}"/>
                </a:ext>
              </a:extLst>
            </p:cNvPr>
            <p:cNvCxnSpPr>
              <a:cxnSpLocks/>
            </p:cNvCxnSpPr>
            <p:nvPr/>
          </p:nvCxnSpPr>
          <p:spPr>
            <a:xfrm>
              <a:off x="9425707" y="2944817"/>
              <a:ext cx="0" cy="13968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4936465-34BF-9DC6-2438-71B6523A61AF}"/>
                </a:ext>
              </a:extLst>
            </p:cNvPr>
            <p:cNvCxnSpPr>
              <a:cxnSpLocks/>
            </p:cNvCxnSpPr>
            <p:nvPr/>
          </p:nvCxnSpPr>
          <p:spPr>
            <a:xfrm>
              <a:off x="8850245" y="3677487"/>
              <a:ext cx="5754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405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3"/>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4"/>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838200" y="5481410"/>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grpSp>
        <p:nvGrpSpPr>
          <p:cNvPr id="32" name="Group 31" descr="A CMOS Not gate - it has a PMOS transistor at the top connected between VDD and the OUT line.  It has an NMOS transistor at the bottom conneced between the common OUT line and the ground.  The Input (A) is connect to the gate input of both transistors.&#13;&#10;">
            <a:extLst>
              <a:ext uri="{FF2B5EF4-FFF2-40B4-BE49-F238E27FC236}">
                <a16:creationId xmlns:a16="http://schemas.microsoft.com/office/drawing/2014/main" id="{63533B56-7490-C9BE-6E52-9AA0AC6C3CBC}"/>
              </a:ext>
            </a:extLst>
          </p:cNvPr>
          <p:cNvGrpSpPr/>
          <p:nvPr/>
        </p:nvGrpSpPr>
        <p:grpSpPr>
          <a:xfrm>
            <a:off x="4917990" y="2459041"/>
            <a:ext cx="1937579" cy="2515742"/>
            <a:chOff x="4917990" y="2459041"/>
            <a:chExt cx="1937579" cy="2515742"/>
          </a:xfrm>
        </p:grpSpPr>
        <p:grpSp>
          <p:nvGrpSpPr>
            <p:cNvPr id="6" name="Group 5">
              <a:extLst>
                <a:ext uri="{FF2B5EF4-FFF2-40B4-BE49-F238E27FC236}">
                  <a16:creationId xmlns:a16="http://schemas.microsoft.com/office/drawing/2014/main" id="{4F167FEB-5366-1A00-3313-B9805EC659D4}"/>
                </a:ext>
              </a:extLst>
            </p:cNvPr>
            <p:cNvGrpSpPr/>
            <p:nvPr/>
          </p:nvGrpSpPr>
          <p:grpSpPr>
            <a:xfrm>
              <a:off x="5607432" y="3140516"/>
              <a:ext cx="370967" cy="261620"/>
              <a:chOff x="3408218" y="2196942"/>
              <a:chExt cx="4311227" cy="3040439"/>
            </a:xfrm>
          </p:grpSpPr>
          <p:cxnSp>
            <p:nvCxnSpPr>
              <p:cNvPr id="25" name="Straight Connector 24">
                <a:extLst>
                  <a:ext uri="{FF2B5EF4-FFF2-40B4-BE49-F238E27FC236}">
                    <a16:creationId xmlns:a16="http://schemas.microsoft.com/office/drawing/2014/main" id="{81DA8956-5651-CC97-9690-BDC89DE2E15E}"/>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58086D6-83CE-4CF3-D31B-6B64B61C66F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5E2FF9-F301-7405-A688-5E1CDB4A662D}"/>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69F83-E19F-7353-D34F-561F669C673E}"/>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3F0BED4-02F7-920A-59EC-9B2FE2221A7E}"/>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9C164140-64A1-E888-E16A-6D192EC23720}"/>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8C5A6B6-D8D2-8FDC-8F5A-EE97DDE3ABA6}"/>
                </a:ext>
              </a:extLst>
            </p:cNvPr>
            <p:cNvGrpSpPr/>
            <p:nvPr/>
          </p:nvGrpSpPr>
          <p:grpSpPr>
            <a:xfrm>
              <a:off x="5606765" y="4045220"/>
              <a:ext cx="370967" cy="261620"/>
              <a:chOff x="10753571" y="4787961"/>
              <a:chExt cx="370967" cy="261620"/>
            </a:xfrm>
          </p:grpSpPr>
          <p:cxnSp>
            <p:nvCxnSpPr>
              <p:cNvPr id="20" name="Straight Connector 19">
                <a:extLst>
                  <a:ext uri="{FF2B5EF4-FFF2-40B4-BE49-F238E27FC236}">
                    <a16:creationId xmlns:a16="http://schemas.microsoft.com/office/drawing/2014/main" id="{64C53632-284D-11DB-9467-720F3B91B7E8}"/>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F84AA79-D01F-7BAA-F820-5DA0066EDF40}"/>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655ACA-EA7C-C1E7-1A3A-2B9AC784E858}"/>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86CBC5-72AB-9400-E7B4-222F329E75F3}"/>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7D2CC4-D480-3965-1A8F-6A3511CD73F6}"/>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7C22B13A-2865-6306-B09F-FEAB579AA480}"/>
                </a:ext>
              </a:extLst>
            </p:cNvPr>
            <p:cNvCxnSpPr>
              <a:cxnSpLocks/>
            </p:cNvCxnSpPr>
            <p:nvPr/>
          </p:nvCxnSpPr>
          <p:spPr>
            <a:xfrm>
              <a:off x="5985469" y="3745869"/>
              <a:ext cx="307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1644CB-7C6C-F27F-6B1C-2F1C143F0A97}"/>
                </a:ext>
              </a:extLst>
            </p:cNvPr>
            <p:cNvCxnSpPr>
              <a:cxnSpLocks/>
            </p:cNvCxnSpPr>
            <p:nvPr/>
          </p:nvCxnSpPr>
          <p:spPr>
            <a:xfrm>
              <a:off x="5978399" y="340213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18D31B-D669-23BE-E3DA-C223B0ED1403}"/>
                </a:ext>
              </a:extLst>
            </p:cNvPr>
            <p:cNvCxnSpPr>
              <a:cxnSpLocks/>
            </p:cNvCxnSpPr>
            <p:nvPr/>
          </p:nvCxnSpPr>
          <p:spPr>
            <a:xfrm>
              <a:off x="5977552" y="3616469"/>
              <a:ext cx="180" cy="433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7FB5B2-466A-879A-93C2-76E634ECF8F5}"/>
                </a:ext>
              </a:extLst>
            </p:cNvPr>
            <p:cNvCxnSpPr>
              <a:cxnSpLocks/>
            </p:cNvCxnSpPr>
            <p:nvPr/>
          </p:nvCxnSpPr>
          <p:spPr>
            <a:xfrm>
              <a:off x="5977552" y="430684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CA87F7-02AA-BF08-1E18-3F0773C8B858}"/>
                </a:ext>
              </a:extLst>
            </p:cNvPr>
            <p:cNvCxnSpPr>
              <a:cxnSpLocks/>
            </p:cNvCxnSpPr>
            <p:nvPr/>
          </p:nvCxnSpPr>
          <p:spPr>
            <a:xfrm>
              <a:off x="5988297" y="27886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E5C6CA7-980D-5E76-8A04-B655C231A0F5}"/>
                </a:ext>
              </a:extLst>
            </p:cNvPr>
            <p:cNvSpPr txBox="1"/>
            <p:nvPr/>
          </p:nvSpPr>
          <p:spPr>
            <a:xfrm>
              <a:off x="4917990" y="3616469"/>
              <a:ext cx="288862" cy="307777"/>
            </a:xfrm>
            <a:prstGeom prst="rect">
              <a:avLst/>
            </a:prstGeom>
            <a:noFill/>
          </p:spPr>
          <p:txBody>
            <a:bodyPr wrap="square" rtlCol="0">
              <a:spAutoFit/>
            </a:bodyPr>
            <a:lstStyle/>
            <a:p>
              <a:r>
                <a:rPr lang="en-US" sz="1400" dirty="0"/>
                <a:t>A</a:t>
              </a:r>
            </a:p>
          </p:txBody>
        </p:sp>
        <p:sp>
          <p:nvSpPr>
            <p:cNvPr id="15" name="TextBox 14">
              <a:extLst>
                <a:ext uri="{FF2B5EF4-FFF2-40B4-BE49-F238E27FC236}">
                  <a16:creationId xmlns:a16="http://schemas.microsoft.com/office/drawing/2014/main" id="{BD02D83D-D873-41E8-1814-D45387855ED2}"/>
                </a:ext>
              </a:extLst>
            </p:cNvPr>
            <p:cNvSpPr txBox="1"/>
            <p:nvPr/>
          </p:nvSpPr>
          <p:spPr>
            <a:xfrm>
              <a:off x="5760882" y="2459041"/>
              <a:ext cx="508473" cy="307777"/>
            </a:xfrm>
            <a:prstGeom prst="rect">
              <a:avLst/>
            </a:prstGeom>
            <a:noFill/>
          </p:spPr>
          <p:txBody>
            <a:bodyPr wrap="none" rtlCol="0">
              <a:spAutoFit/>
            </a:bodyPr>
            <a:lstStyle/>
            <a:p>
              <a:r>
                <a:rPr lang="en-US" sz="1400" dirty="0"/>
                <a:t>VDD</a:t>
              </a:r>
            </a:p>
          </p:txBody>
        </p:sp>
        <p:sp>
          <p:nvSpPr>
            <p:cNvPr id="16" name="TextBox 15">
              <a:extLst>
                <a:ext uri="{FF2B5EF4-FFF2-40B4-BE49-F238E27FC236}">
                  <a16:creationId xmlns:a16="http://schemas.microsoft.com/office/drawing/2014/main" id="{4B5301C1-3605-4713-7194-479D949DCA4E}"/>
                </a:ext>
              </a:extLst>
            </p:cNvPr>
            <p:cNvSpPr txBox="1"/>
            <p:nvPr/>
          </p:nvSpPr>
          <p:spPr>
            <a:xfrm>
              <a:off x="5737161" y="4667006"/>
              <a:ext cx="524503" cy="307777"/>
            </a:xfrm>
            <a:prstGeom prst="rect">
              <a:avLst/>
            </a:prstGeom>
            <a:noFill/>
          </p:spPr>
          <p:txBody>
            <a:bodyPr wrap="none" rtlCol="0">
              <a:spAutoFit/>
            </a:bodyPr>
            <a:lstStyle/>
            <a:p>
              <a:r>
                <a:rPr lang="en-US" sz="1400" dirty="0"/>
                <a:t>GND</a:t>
              </a:r>
            </a:p>
          </p:txBody>
        </p:sp>
        <p:sp>
          <p:nvSpPr>
            <p:cNvPr id="17" name="TextBox 16">
              <a:extLst>
                <a:ext uri="{FF2B5EF4-FFF2-40B4-BE49-F238E27FC236}">
                  <a16:creationId xmlns:a16="http://schemas.microsoft.com/office/drawing/2014/main" id="{E9978424-4870-2BE1-3D82-45735783D492}"/>
                </a:ext>
              </a:extLst>
            </p:cNvPr>
            <p:cNvSpPr txBox="1"/>
            <p:nvPr/>
          </p:nvSpPr>
          <p:spPr>
            <a:xfrm>
              <a:off x="6348699" y="3591980"/>
              <a:ext cx="506870" cy="307777"/>
            </a:xfrm>
            <a:prstGeom prst="rect">
              <a:avLst/>
            </a:prstGeom>
            <a:noFill/>
          </p:spPr>
          <p:txBody>
            <a:bodyPr wrap="none" rtlCol="0">
              <a:spAutoFit/>
            </a:bodyPr>
            <a:lstStyle/>
            <a:p>
              <a:r>
                <a:rPr lang="en-US" sz="1400" dirty="0"/>
                <a:t>OUT</a:t>
              </a:r>
            </a:p>
          </p:txBody>
        </p:sp>
        <p:cxnSp>
          <p:nvCxnSpPr>
            <p:cNvPr id="18" name="Straight Connector 17">
              <a:extLst>
                <a:ext uri="{FF2B5EF4-FFF2-40B4-BE49-F238E27FC236}">
                  <a16:creationId xmlns:a16="http://schemas.microsoft.com/office/drawing/2014/main" id="{2E530381-8957-B400-024B-53CAE908C273}"/>
                </a:ext>
              </a:extLst>
            </p:cNvPr>
            <p:cNvCxnSpPr>
              <a:cxnSpLocks/>
            </p:cNvCxnSpPr>
            <p:nvPr/>
          </p:nvCxnSpPr>
          <p:spPr>
            <a:xfrm>
              <a:off x="5606765" y="3271327"/>
              <a:ext cx="0" cy="90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6531D8-470E-BF7D-FB66-3A7DFBD21628}"/>
                </a:ext>
              </a:extLst>
            </p:cNvPr>
            <p:cNvCxnSpPr>
              <a:cxnSpLocks/>
            </p:cNvCxnSpPr>
            <p:nvPr/>
          </p:nvCxnSpPr>
          <p:spPr>
            <a:xfrm>
              <a:off x="5234044" y="3745869"/>
              <a:ext cx="3727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428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985043812"/>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FF136-8567-D3B1-A9CB-0EEA166AF085}"/>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2EEB7B9-BF56-3F7B-A580-A91718A1EF24}"/>
              </a:ext>
            </a:extLst>
          </p:cNvPr>
          <p:cNvGraphicFramePr>
            <a:graphicFrameLocks noGrp="1"/>
          </p:cNvGraphicFramePr>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C19EA7B6-BEF9-54E3-9B49-3B3091AE9DA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C148343C-F4EA-34C0-0786-DF38706D9780}"/>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433741A-5150-EAF0-AE1E-D0777F4F6BD4}"/>
              </a:ext>
            </a:extLst>
          </p:cNvPr>
          <p:cNvGraphicFramePr>
            <a:graphicFrameLocks noGrp="1"/>
          </p:cNvGraphicFramePr>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AE7BEEF4-0E88-6C16-61D2-F9708FCAD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E830B0DD-3571-E301-97F5-F65AC017CAA9}"/>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8BBBF345-12E8-B147-48A5-F34B118036FB}"/>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D6009AC4-B224-F43F-2791-424BAF0EC9ED}"/>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pic>
        <p:nvPicPr>
          <p:cNvPr id="1034" name="Picture 10" descr="CD4001B in DIP-14 integrated circuit package (quad 2-input NOR gate)">
            <a:extLst>
              <a:ext uri="{FF2B5EF4-FFF2-40B4-BE49-F238E27FC236}">
                <a16:creationId xmlns:a16="http://schemas.microsoft.com/office/drawing/2014/main" id="{7827078E-2079-F654-3978-F6E05206C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F31CED6C-AC26-3CEE-E27A-C8726021F7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descr="&#13;&#10;This is a NOR gate with two PMOS transistors in series at the top connecting to the OUT wire.  On the bottom there are two parallel NMOS transistors connected between the OUT wire and the ground.&#13;&#10;">
            <a:extLst>
              <a:ext uri="{FF2B5EF4-FFF2-40B4-BE49-F238E27FC236}">
                <a16:creationId xmlns:a16="http://schemas.microsoft.com/office/drawing/2014/main" id="{C0972968-CAB1-E438-131A-0119B1B75A0B}"/>
              </a:ext>
            </a:extLst>
          </p:cNvPr>
          <p:cNvGrpSpPr/>
          <p:nvPr/>
        </p:nvGrpSpPr>
        <p:grpSpPr>
          <a:xfrm>
            <a:off x="9869468" y="2485905"/>
            <a:ext cx="1737491" cy="3204946"/>
            <a:chOff x="9869468" y="2485905"/>
            <a:chExt cx="1737491" cy="3204946"/>
          </a:xfrm>
        </p:grpSpPr>
        <p:grpSp>
          <p:nvGrpSpPr>
            <p:cNvPr id="2" name="Group 1">
              <a:extLst>
                <a:ext uri="{FF2B5EF4-FFF2-40B4-BE49-F238E27FC236}">
                  <a16:creationId xmlns:a16="http://schemas.microsoft.com/office/drawing/2014/main" id="{B5084C78-A3A1-8CD7-803E-BE8E10B51AD4}"/>
                </a:ext>
              </a:extLst>
            </p:cNvPr>
            <p:cNvGrpSpPr/>
            <p:nvPr/>
          </p:nvGrpSpPr>
          <p:grpSpPr>
            <a:xfrm>
              <a:off x="10382604" y="3167380"/>
              <a:ext cx="370967" cy="261620"/>
              <a:chOff x="3408218" y="2196942"/>
              <a:chExt cx="4311227" cy="3040439"/>
            </a:xfrm>
          </p:grpSpPr>
          <p:cxnSp>
            <p:nvCxnSpPr>
              <p:cNvPr id="3" name="Straight Connector 2">
                <a:extLst>
                  <a:ext uri="{FF2B5EF4-FFF2-40B4-BE49-F238E27FC236}">
                    <a16:creationId xmlns:a16="http://schemas.microsoft.com/office/drawing/2014/main" id="{7607855C-D70C-2895-17DB-777BF1BE297A}"/>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9E95CC0-E2B3-BEC8-B320-AF2C0BD14049}"/>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929442-BD92-E2D8-A6A3-3A30515095A6}"/>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0539233-CF1C-B458-4575-10B09852F8E9}"/>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5B387C0-57AC-5389-F2BB-4DDEB69EE598}"/>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52726E2-F71A-5E2D-9ED2-3E64D4EE290A}"/>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6FE6D73-7466-B4AB-E39A-FFACE165E47D}"/>
                </a:ext>
              </a:extLst>
            </p:cNvPr>
            <p:cNvGrpSpPr/>
            <p:nvPr/>
          </p:nvGrpSpPr>
          <p:grpSpPr>
            <a:xfrm>
              <a:off x="10097083" y="4701474"/>
              <a:ext cx="370967" cy="261620"/>
              <a:chOff x="10753571" y="4787961"/>
              <a:chExt cx="370967" cy="261620"/>
            </a:xfrm>
          </p:grpSpPr>
          <p:cxnSp>
            <p:nvCxnSpPr>
              <p:cNvPr id="14" name="Straight Connector 13">
                <a:extLst>
                  <a:ext uri="{FF2B5EF4-FFF2-40B4-BE49-F238E27FC236}">
                    <a16:creationId xmlns:a16="http://schemas.microsoft.com/office/drawing/2014/main" id="{A6B88234-E427-84D1-867D-E8B3117C32EC}"/>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7F9445-B3C1-DC32-62AC-C625371AA176}"/>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B43B9D-4757-F35E-9F40-86E10E0EC4EC}"/>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FC7318-CF7F-CFA5-98ED-2EBBAEBD9B4F}"/>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0AFE43-1659-8B83-5B46-00FCB2BEA4E7}"/>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49B2312-9F7F-A9A2-7BC9-B1B8447B62D1}"/>
                </a:ext>
              </a:extLst>
            </p:cNvPr>
            <p:cNvGrpSpPr/>
            <p:nvPr/>
          </p:nvGrpSpPr>
          <p:grpSpPr>
            <a:xfrm>
              <a:off x="10382604" y="3781457"/>
              <a:ext cx="370967" cy="261620"/>
              <a:chOff x="3408218" y="2196942"/>
              <a:chExt cx="4311227" cy="3040439"/>
            </a:xfrm>
          </p:grpSpPr>
          <p:cxnSp>
            <p:nvCxnSpPr>
              <p:cNvPr id="24" name="Straight Connector 23">
                <a:extLst>
                  <a:ext uri="{FF2B5EF4-FFF2-40B4-BE49-F238E27FC236}">
                    <a16:creationId xmlns:a16="http://schemas.microsoft.com/office/drawing/2014/main" id="{FF56661D-A6B1-A775-2C80-826657751EC5}"/>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32F8D9-F9B5-D654-D499-8F0FCDD7D333}"/>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F1783B-5511-841D-14F7-2357838D8E6C}"/>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026919-4D80-BF8D-58A1-37F667FCB6B1}"/>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92C73C9-6288-12F3-ACD9-7C4572ABB95A}"/>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FD2163B-0D00-1BB8-D301-94101B8E92D6}"/>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16E44BC-336E-67C9-844B-3C677F7FA7EF}"/>
                </a:ext>
              </a:extLst>
            </p:cNvPr>
            <p:cNvGrpSpPr/>
            <p:nvPr/>
          </p:nvGrpSpPr>
          <p:grpSpPr>
            <a:xfrm>
              <a:off x="10733099" y="4701473"/>
              <a:ext cx="370967" cy="261620"/>
              <a:chOff x="10753571" y="4787961"/>
              <a:chExt cx="370967" cy="261620"/>
            </a:xfrm>
          </p:grpSpPr>
          <p:cxnSp>
            <p:nvCxnSpPr>
              <p:cNvPr id="36" name="Straight Connector 35">
                <a:extLst>
                  <a:ext uri="{FF2B5EF4-FFF2-40B4-BE49-F238E27FC236}">
                    <a16:creationId xmlns:a16="http://schemas.microsoft.com/office/drawing/2014/main" id="{D4B965D7-422E-DDD3-BB24-18B9E504D24C}"/>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CAA661-D2D5-2B3C-59E4-3D3ED86E48AC}"/>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D4A5A0-6E4C-A573-7C10-788516ED8AD5}"/>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392633-21E9-29DF-35EF-FC940AB60510}"/>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9B70F7B-3585-83A4-569D-75E5E7EB1C1D}"/>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D2FC6267-A6ED-30DD-F7D2-60AC6D444249}"/>
                </a:ext>
              </a:extLst>
            </p:cNvPr>
            <p:cNvCxnSpPr/>
            <p:nvPr/>
          </p:nvCxnSpPr>
          <p:spPr>
            <a:xfrm>
              <a:off x="10467896" y="4346369"/>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78FD15F-6F40-6E68-111D-EA22DC1F751D}"/>
                </a:ext>
              </a:extLst>
            </p:cNvPr>
            <p:cNvCxnSpPr>
              <a:cxnSpLocks/>
            </p:cNvCxnSpPr>
            <p:nvPr/>
          </p:nvCxnSpPr>
          <p:spPr>
            <a:xfrm>
              <a:off x="10753571" y="4038599"/>
              <a:ext cx="0" cy="3037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E523B9F-1B7F-273C-6FC1-A738597326CF}"/>
                </a:ext>
              </a:extLst>
            </p:cNvPr>
            <p:cNvCxnSpPr>
              <a:cxnSpLocks/>
            </p:cNvCxnSpPr>
            <p:nvPr/>
          </p:nvCxnSpPr>
          <p:spPr>
            <a:xfrm>
              <a:off x="10753571" y="342900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descr="This is a NOR gate with two PMOS transistors in series at the top connecting to the OUT wire.  On the bottom there are two parallel NMOS transistors connected between the OUT wire and the ground.">
              <a:extLst>
                <a:ext uri="{FF2B5EF4-FFF2-40B4-BE49-F238E27FC236}">
                  <a16:creationId xmlns:a16="http://schemas.microsoft.com/office/drawing/2014/main" id="{7D7CACD1-4F82-EEC4-4522-07DA6A0E6437}"/>
                </a:ext>
              </a:extLst>
            </p:cNvPr>
            <p:cNvCxnSpPr>
              <a:cxnSpLocks/>
            </p:cNvCxnSpPr>
            <p:nvPr/>
          </p:nvCxnSpPr>
          <p:spPr>
            <a:xfrm>
              <a:off x="10460444" y="4346369"/>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2DEFEFE-EAA3-47DB-9B1F-59F5CFF4B5A6}"/>
                </a:ext>
              </a:extLst>
            </p:cNvPr>
            <p:cNvCxnSpPr>
              <a:cxnSpLocks/>
            </p:cNvCxnSpPr>
            <p:nvPr/>
          </p:nvCxnSpPr>
          <p:spPr>
            <a:xfrm>
              <a:off x="11099586" y="434636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A4FBFF-058A-E6FF-191D-131D61F64146}"/>
                </a:ext>
              </a:extLst>
            </p:cNvPr>
            <p:cNvCxnSpPr>
              <a:cxnSpLocks/>
            </p:cNvCxnSpPr>
            <p:nvPr/>
          </p:nvCxnSpPr>
          <p:spPr>
            <a:xfrm>
              <a:off x="1076354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46D8D17-B017-CD35-11CA-E793F3CEA10F}"/>
                </a:ext>
              </a:extLst>
            </p:cNvPr>
            <p:cNvCxnSpPr>
              <a:cxnSpLocks/>
            </p:cNvCxnSpPr>
            <p:nvPr/>
          </p:nvCxnSpPr>
          <p:spPr>
            <a:xfrm>
              <a:off x="10460759" y="4964919"/>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E77FC5C-9303-76FA-A0F5-8EB70E2E1438}"/>
                </a:ext>
              </a:extLst>
            </p:cNvPr>
            <p:cNvCxnSpPr>
              <a:cxnSpLocks/>
            </p:cNvCxnSpPr>
            <p:nvPr/>
          </p:nvCxnSpPr>
          <p:spPr>
            <a:xfrm>
              <a:off x="11099586" y="49649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8BEA623-66E9-F687-1B3E-CD7985178F03}"/>
                </a:ext>
              </a:extLst>
            </p:cNvPr>
            <p:cNvSpPr txBox="1"/>
            <p:nvPr/>
          </p:nvSpPr>
          <p:spPr>
            <a:xfrm>
              <a:off x="10144429" y="3156445"/>
              <a:ext cx="288862" cy="307777"/>
            </a:xfrm>
            <a:prstGeom prst="rect">
              <a:avLst/>
            </a:prstGeom>
            <a:noFill/>
          </p:spPr>
          <p:txBody>
            <a:bodyPr wrap="none" rtlCol="0">
              <a:spAutoFit/>
            </a:bodyPr>
            <a:lstStyle/>
            <a:p>
              <a:r>
                <a:rPr lang="en-US" sz="1400" dirty="0"/>
                <a:t>A</a:t>
              </a:r>
            </a:p>
          </p:txBody>
        </p:sp>
        <p:sp>
          <p:nvSpPr>
            <p:cNvPr id="54" name="TextBox 53">
              <a:extLst>
                <a:ext uri="{FF2B5EF4-FFF2-40B4-BE49-F238E27FC236}">
                  <a16:creationId xmlns:a16="http://schemas.microsoft.com/office/drawing/2014/main" id="{77B0C492-6D97-4784-2305-A4ED9C417722}"/>
                </a:ext>
              </a:extLst>
            </p:cNvPr>
            <p:cNvSpPr txBox="1"/>
            <p:nvPr/>
          </p:nvSpPr>
          <p:spPr>
            <a:xfrm>
              <a:off x="10154328" y="3748229"/>
              <a:ext cx="282450" cy="307777"/>
            </a:xfrm>
            <a:prstGeom prst="rect">
              <a:avLst/>
            </a:prstGeom>
            <a:noFill/>
          </p:spPr>
          <p:txBody>
            <a:bodyPr wrap="none" rtlCol="0">
              <a:spAutoFit/>
            </a:bodyPr>
            <a:lstStyle/>
            <a:p>
              <a:r>
                <a:rPr lang="en-US" sz="1400" dirty="0"/>
                <a:t>B</a:t>
              </a:r>
            </a:p>
          </p:txBody>
        </p:sp>
        <p:sp>
          <p:nvSpPr>
            <p:cNvPr id="55" name="TextBox 54">
              <a:extLst>
                <a:ext uri="{FF2B5EF4-FFF2-40B4-BE49-F238E27FC236}">
                  <a16:creationId xmlns:a16="http://schemas.microsoft.com/office/drawing/2014/main" id="{56B2B1AF-0741-C00F-96AA-F1DD7E7F8D6D}"/>
                </a:ext>
              </a:extLst>
            </p:cNvPr>
            <p:cNvSpPr txBox="1"/>
            <p:nvPr/>
          </p:nvSpPr>
          <p:spPr>
            <a:xfrm>
              <a:off x="9869468" y="4698256"/>
              <a:ext cx="288862" cy="307777"/>
            </a:xfrm>
            <a:prstGeom prst="rect">
              <a:avLst/>
            </a:prstGeom>
            <a:noFill/>
          </p:spPr>
          <p:txBody>
            <a:bodyPr wrap="none" rtlCol="0">
              <a:spAutoFit/>
            </a:bodyPr>
            <a:lstStyle/>
            <a:p>
              <a:r>
                <a:rPr lang="en-US" sz="1400" dirty="0"/>
                <a:t>A</a:t>
              </a:r>
            </a:p>
          </p:txBody>
        </p:sp>
        <p:sp>
          <p:nvSpPr>
            <p:cNvPr id="56" name="TextBox 55">
              <a:extLst>
                <a:ext uri="{FF2B5EF4-FFF2-40B4-BE49-F238E27FC236}">
                  <a16:creationId xmlns:a16="http://schemas.microsoft.com/office/drawing/2014/main" id="{21FE32DA-378A-0FB9-AAA7-A0244371F10E}"/>
                </a:ext>
              </a:extLst>
            </p:cNvPr>
            <p:cNvSpPr txBox="1"/>
            <p:nvPr/>
          </p:nvSpPr>
          <p:spPr>
            <a:xfrm>
              <a:off x="10532358" y="4696278"/>
              <a:ext cx="282450" cy="307777"/>
            </a:xfrm>
            <a:prstGeom prst="rect">
              <a:avLst/>
            </a:prstGeom>
            <a:noFill/>
          </p:spPr>
          <p:txBody>
            <a:bodyPr wrap="none" rtlCol="0">
              <a:spAutoFit/>
            </a:bodyPr>
            <a:lstStyle/>
            <a:p>
              <a:r>
                <a:rPr lang="en-US" sz="1400" dirty="0"/>
                <a:t>B</a:t>
              </a:r>
            </a:p>
          </p:txBody>
        </p:sp>
        <p:sp>
          <p:nvSpPr>
            <p:cNvPr id="57" name="TextBox 56">
              <a:extLst>
                <a:ext uri="{FF2B5EF4-FFF2-40B4-BE49-F238E27FC236}">
                  <a16:creationId xmlns:a16="http://schemas.microsoft.com/office/drawing/2014/main" id="{63AC4442-0355-B78D-C045-DCA5DF363970}"/>
                </a:ext>
              </a:extLst>
            </p:cNvPr>
            <p:cNvSpPr txBox="1"/>
            <p:nvPr/>
          </p:nvSpPr>
          <p:spPr>
            <a:xfrm>
              <a:off x="10536054" y="2485905"/>
              <a:ext cx="508473" cy="307777"/>
            </a:xfrm>
            <a:prstGeom prst="rect">
              <a:avLst/>
            </a:prstGeom>
            <a:noFill/>
          </p:spPr>
          <p:txBody>
            <a:bodyPr wrap="none" rtlCol="0">
              <a:spAutoFit/>
            </a:bodyPr>
            <a:lstStyle/>
            <a:p>
              <a:r>
                <a:rPr lang="en-US" sz="1400" dirty="0"/>
                <a:t>VDD</a:t>
              </a:r>
            </a:p>
          </p:txBody>
        </p:sp>
        <p:sp>
          <p:nvSpPr>
            <p:cNvPr id="58" name="TextBox 57">
              <a:extLst>
                <a:ext uri="{FF2B5EF4-FFF2-40B4-BE49-F238E27FC236}">
                  <a16:creationId xmlns:a16="http://schemas.microsoft.com/office/drawing/2014/main" id="{2572C9BF-D7C8-8756-F18B-FADDA297B5BB}"/>
                </a:ext>
              </a:extLst>
            </p:cNvPr>
            <p:cNvSpPr txBox="1"/>
            <p:nvPr/>
          </p:nvSpPr>
          <p:spPr>
            <a:xfrm>
              <a:off x="10201350" y="5383074"/>
              <a:ext cx="524503" cy="307777"/>
            </a:xfrm>
            <a:prstGeom prst="rect">
              <a:avLst/>
            </a:prstGeom>
            <a:noFill/>
          </p:spPr>
          <p:txBody>
            <a:bodyPr wrap="none" rtlCol="0">
              <a:spAutoFit/>
            </a:bodyPr>
            <a:lstStyle/>
            <a:p>
              <a:r>
                <a:rPr lang="en-US" sz="1400" dirty="0"/>
                <a:t>GND</a:t>
              </a:r>
            </a:p>
          </p:txBody>
        </p:sp>
        <p:sp>
          <p:nvSpPr>
            <p:cNvPr id="59" name="TextBox 58">
              <a:extLst>
                <a:ext uri="{FF2B5EF4-FFF2-40B4-BE49-F238E27FC236}">
                  <a16:creationId xmlns:a16="http://schemas.microsoft.com/office/drawing/2014/main" id="{74481B6F-C9CA-362E-7FE5-75988BAA4DDC}"/>
                </a:ext>
              </a:extLst>
            </p:cNvPr>
            <p:cNvSpPr txBox="1"/>
            <p:nvPr/>
          </p:nvSpPr>
          <p:spPr>
            <a:xfrm>
              <a:off x="10852511" y="5345472"/>
              <a:ext cx="524503" cy="307777"/>
            </a:xfrm>
            <a:prstGeom prst="rect">
              <a:avLst/>
            </a:prstGeom>
            <a:noFill/>
          </p:spPr>
          <p:txBody>
            <a:bodyPr wrap="none" rtlCol="0">
              <a:spAutoFit/>
            </a:bodyPr>
            <a:lstStyle/>
            <a:p>
              <a:r>
                <a:rPr lang="en-US" sz="1400" dirty="0"/>
                <a:t>GND</a:t>
              </a:r>
            </a:p>
          </p:txBody>
        </p:sp>
        <p:sp>
          <p:nvSpPr>
            <p:cNvPr id="60" name="TextBox 59">
              <a:extLst>
                <a:ext uri="{FF2B5EF4-FFF2-40B4-BE49-F238E27FC236}">
                  <a16:creationId xmlns:a16="http://schemas.microsoft.com/office/drawing/2014/main" id="{D079DAFC-7A31-6D22-4CEC-F6E56F7B28C2}"/>
                </a:ext>
              </a:extLst>
            </p:cNvPr>
            <p:cNvSpPr txBox="1"/>
            <p:nvPr/>
          </p:nvSpPr>
          <p:spPr>
            <a:xfrm>
              <a:off x="11100089" y="4027492"/>
              <a:ext cx="506870" cy="307777"/>
            </a:xfrm>
            <a:prstGeom prst="rect">
              <a:avLst/>
            </a:prstGeom>
            <a:noFill/>
          </p:spPr>
          <p:txBody>
            <a:bodyPr wrap="none" rtlCol="0">
              <a:spAutoFit/>
            </a:bodyPr>
            <a:lstStyle/>
            <a:p>
              <a:r>
                <a:rPr lang="en-US" sz="1400" dirty="0"/>
                <a:t>OUT</a:t>
              </a:r>
            </a:p>
          </p:txBody>
        </p:sp>
      </p:grpSp>
      <p:grpSp>
        <p:nvGrpSpPr>
          <p:cNvPr id="44" name="Group 43" descr="This is a NAND gate with two PMOS transistors in parallel at the top connecting to the OUT wire.  On the bottom there are two series NMOS transistors connected between the OUT wire and the ground.&#13;&#10;">
            <a:extLst>
              <a:ext uri="{FF2B5EF4-FFF2-40B4-BE49-F238E27FC236}">
                <a16:creationId xmlns:a16="http://schemas.microsoft.com/office/drawing/2014/main" id="{CBF67BD2-8FF8-5E47-6E84-35572C84D7F9}"/>
              </a:ext>
            </a:extLst>
          </p:cNvPr>
          <p:cNvGrpSpPr/>
          <p:nvPr/>
        </p:nvGrpSpPr>
        <p:grpSpPr>
          <a:xfrm>
            <a:off x="3598814" y="2485905"/>
            <a:ext cx="1901714" cy="3193148"/>
            <a:chOff x="3598814" y="2485905"/>
            <a:chExt cx="1901714" cy="3193148"/>
          </a:xfrm>
        </p:grpSpPr>
        <p:grpSp>
          <p:nvGrpSpPr>
            <p:cNvPr id="1069" name="Group 1068">
              <a:extLst>
                <a:ext uri="{FF2B5EF4-FFF2-40B4-BE49-F238E27FC236}">
                  <a16:creationId xmlns:a16="http://schemas.microsoft.com/office/drawing/2014/main" id="{4B6AEEC2-1236-C933-1DD6-FB6C2938BE99}"/>
                </a:ext>
              </a:extLst>
            </p:cNvPr>
            <p:cNvGrpSpPr/>
            <p:nvPr/>
          </p:nvGrpSpPr>
          <p:grpSpPr>
            <a:xfrm>
              <a:off x="3836989" y="3168740"/>
              <a:ext cx="370967" cy="261620"/>
              <a:chOff x="3408218" y="2196942"/>
              <a:chExt cx="4311227" cy="3040439"/>
            </a:xfrm>
          </p:grpSpPr>
          <p:cxnSp>
            <p:nvCxnSpPr>
              <p:cNvPr id="1105" name="Straight Connector 1104">
                <a:extLst>
                  <a:ext uri="{FF2B5EF4-FFF2-40B4-BE49-F238E27FC236}">
                    <a16:creationId xmlns:a16="http://schemas.microsoft.com/office/drawing/2014/main" id="{E1448C92-AEAA-BFF4-2D45-D44305836D23}"/>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0A7C8C-1C91-9575-ABAB-062A5F972766}"/>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AE138314-AB09-4311-CB85-902F8A0D17C8}"/>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F5776D58-724B-FA5C-EA39-63A6719CF39B}"/>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9" name="Oval 1108">
                <a:extLst>
                  <a:ext uri="{FF2B5EF4-FFF2-40B4-BE49-F238E27FC236}">
                    <a16:creationId xmlns:a16="http://schemas.microsoft.com/office/drawing/2014/main" id="{08D01DC1-AAE5-58E7-0486-5CBD45E6DF6E}"/>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0" name="Straight Connector 1109">
                <a:extLst>
                  <a:ext uri="{FF2B5EF4-FFF2-40B4-BE49-F238E27FC236}">
                    <a16:creationId xmlns:a16="http://schemas.microsoft.com/office/drawing/2014/main" id="{8F18F6D4-B76D-B7D2-D285-E4CEA99253BD}"/>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0" name="Group 1069">
              <a:extLst>
                <a:ext uri="{FF2B5EF4-FFF2-40B4-BE49-F238E27FC236}">
                  <a16:creationId xmlns:a16="http://schemas.microsoft.com/office/drawing/2014/main" id="{0EFDF269-5C96-A1B0-5212-FFD5A6ACBF20}"/>
                </a:ext>
              </a:extLst>
            </p:cNvPr>
            <p:cNvGrpSpPr/>
            <p:nvPr/>
          </p:nvGrpSpPr>
          <p:grpSpPr>
            <a:xfrm>
              <a:off x="4204455" y="4061646"/>
              <a:ext cx="370967" cy="261620"/>
              <a:chOff x="10753571" y="4787961"/>
              <a:chExt cx="370967" cy="261620"/>
            </a:xfrm>
          </p:grpSpPr>
          <p:cxnSp>
            <p:nvCxnSpPr>
              <p:cNvPr id="1100" name="Straight Connector 1099">
                <a:extLst>
                  <a:ext uri="{FF2B5EF4-FFF2-40B4-BE49-F238E27FC236}">
                    <a16:creationId xmlns:a16="http://schemas.microsoft.com/office/drawing/2014/main" id="{DD86053F-91F2-49C4-10DD-063F2DDBDB8B}"/>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B7C5EE0C-8B4E-AE73-58AE-44D98780B99A}"/>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8714277D-6F1B-E94A-4979-6E7B68436A74}"/>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E9B58BD3-6B5B-A56F-DD41-87CD43EAB3F8}"/>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B9ED6A66-0E6C-0980-55DF-DAB7FC313B1A}"/>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1" name="Group 1070">
              <a:extLst>
                <a:ext uri="{FF2B5EF4-FFF2-40B4-BE49-F238E27FC236}">
                  <a16:creationId xmlns:a16="http://schemas.microsoft.com/office/drawing/2014/main" id="{30752C4C-3969-1AF8-90A1-D3CB93FD6402}"/>
                </a:ext>
              </a:extLst>
            </p:cNvPr>
            <p:cNvGrpSpPr/>
            <p:nvPr/>
          </p:nvGrpSpPr>
          <p:grpSpPr>
            <a:xfrm>
              <a:off x="4537637" y="3177179"/>
              <a:ext cx="370967" cy="261620"/>
              <a:chOff x="3408218" y="2196942"/>
              <a:chExt cx="4311227" cy="3040439"/>
            </a:xfrm>
          </p:grpSpPr>
          <p:cxnSp>
            <p:nvCxnSpPr>
              <p:cNvPr id="1094" name="Straight Connector 1093">
                <a:extLst>
                  <a:ext uri="{FF2B5EF4-FFF2-40B4-BE49-F238E27FC236}">
                    <a16:creationId xmlns:a16="http://schemas.microsoft.com/office/drawing/2014/main" id="{059BD7A3-5CE7-428E-F316-FFF8C5EE631A}"/>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8D6BD206-3130-AE7A-2522-B6DC0C1A8A3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EB530513-92CA-B63C-A51A-F8A7071AB48B}"/>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AD59E074-230A-202B-CC00-637BCEF46282}"/>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8" name="Oval 1097">
                <a:extLst>
                  <a:ext uri="{FF2B5EF4-FFF2-40B4-BE49-F238E27FC236}">
                    <a16:creationId xmlns:a16="http://schemas.microsoft.com/office/drawing/2014/main" id="{07F516AF-9774-F08B-C081-219CD53A52B4}"/>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9" name="Straight Connector 1098">
                <a:extLst>
                  <a:ext uri="{FF2B5EF4-FFF2-40B4-BE49-F238E27FC236}">
                    <a16:creationId xmlns:a16="http://schemas.microsoft.com/office/drawing/2014/main" id="{2351B134-DFC9-90FC-C8FA-0F63741A4693}"/>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2" name="Group 1071">
              <a:extLst>
                <a:ext uri="{FF2B5EF4-FFF2-40B4-BE49-F238E27FC236}">
                  <a16:creationId xmlns:a16="http://schemas.microsoft.com/office/drawing/2014/main" id="{7FA1A5C0-A603-0F46-711F-8E75B415AD84}"/>
                </a:ext>
              </a:extLst>
            </p:cNvPr>
            <p:cNvGrpSpPr/>
            <p:nvPr/>
          </p:nvGrpSpPr>
          <p:grpSpPr>
            <a:xfrm>
              <a:off x="4199362" y="4679160"/>
              <a:ext cx="370967" cy="261620"/>
              <a:chOff x="10753571" y="4787961"/>
              <a:chExt cx="370967" cy="261620"/>
            </a:xfrm>
          </p:grpSpPr>
          <p:cxnSp>
            <p:nvCxnSpPr>
              <p:cNvPr id="1089" name="Straight Connector 1088">
                <a:extLst>
                  <a:ext uri="{FF2B5EF4-FFF2-40B4-BE49-F238E27FC236}">
                    <a16:creationId xmlns:a16="http://schemas.microsoft.com/office/drawing/2014/main" id="{1AF01156-12D0-F00B-867B-D6C59CBE98FF}"/>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D9B08062-C086-DB6A-E474-C9AA43F40D96}"/>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B0B6AB5E-0DE4-4E98-9F8A-33DAD7DE4039}"/>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5002E2B1-6F20-FD26-C9FD-6F0A90CF17A6}"/>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0844936C-B1B1-BA3A-3F4B-EA638F4B19D9}"/>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73" name="Straight Connector 1072">
              <a:extLst>
                <a:ext uri="{FF2B5EF4-FFF2-40B4-BE49-F238E27FC236}">
                  <a16:creationId xmlns:a16="http://schemas.microsoft.com/office/drawing/2014/main" id="{55529910-F45E-AC3D-E2D3-120AC8B60E99}"/>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C63AAE95-D2EE-FF72-6F06-E71DBE82B3C4}"/>
                </a:ext>
              </a:extLst>
            </p:cNvPr>
            <p:cNvCxnSpPr>
              <a:cxnSpLocks/>
            </p:cNvCxnSpPr>
            <p:nvPr/>
          </p:nvCxnSpPr>
          <p:spPr>
            <a:xfrm>
              <a:off x="4908603" y="3442169"/>
              <a:ext cx="1" cy="33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id="{BB29317A-694D-872E-BED1-AE046F658624}"/>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E2B932F1-CC91-3325-AD97-06CD40D66004}"/>
                </a:ext>
              </a:extLst>
            </p:cNvPr>
            <p:cNvCxnSpPr>
              <a:cxnSpLocks/>
            </p:cNvCxnSpPr>
            <p:nvPr/>
          </p:nvCxnSpPr>
          <p:spPr>
            <a:xfrm>
              <a:off x="4575422" y="3780437"/>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id="{355AB32A-6E68-F953-AD03-00E3F55CC2CB}"/>
                </a:ext>
              </a:extLst>
            </p:cNvPr>
            <p:cNvCxnSpPr>
              <a:cxnSpLocks/>
            </p:cNvCxnSpPr>
            <p:nvPr/>
          </p:nvCxnSpPr>
          <p:spPr>
            <a:xfrm>
              <a:off x="4569343" y="432326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20F0D3F8-0E55-BC3B-643B-8611635B5A51}"/>
                </a:ext>
              </a:extLst>
            </p:cNvPr>
            <p:cNvCxnSpPr>
              <a:cxnSpLocks/>
            </p:cNvCxnSpPr>
            <p:nvPr/>
          </p:nvCxnSpPr>
          <p:spPr>
            <a:xfrm>
              <a:off x="4211955"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6CF01A32-A781-D12C-6F87-B581C4CC226C}"/>
                </a:ext>
              </a:extLst>
            </p:cNvPr>
            <p:cNvCxnSpPr>
              <a:cxnSpLocks/>
            </p:cNvCxnSpPr>
            <p:nvPr/>
          </p:nvCxnSpPr>
          <p:spPr>
            <a:xfrm>
              <a:off x="4565849" y="4942605"/>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1" name="TextBox 1080">
              <a:extLst>
                <a:ext uri="{FF2B5EF4-FFF2-40B4-BE49-F238E27FC236}">
                  <a16:creationId xmlns:a16="http://schemas.microsoft.com/office/drawing/2014/main" id="{2E236224-99D9-8415-F296-72FEDE7FD6D9}"/>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1082" name="TextBox 1081">
              <a:extLst>
                <a:ext uri="{FF2B5EF4-FFF2-40B4-BE49-F238E27FC236}">
                  <a16:creationId xmlns:a16="http://schemas.microsoft.com/office/drawing/2014/main" id="{D0544CE5-237F-3C35-540F-8C6EB462C017}"/>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1083" name="TextBox 1082">
              <a:extLst>
                <a:ext uri="{FF2B5EF4-FFF2-40B4-BE49-F238E27FC236}">
                  <a16:creationId xmlns:a16="http://schemas.microsoft.com/office/drawing/2014/main" id="{15A63316-C2D6-6901-32C8-AB8C7B436A45}"/>
                </a:ext>
              </a:extLst>
            </p:cNvPr>
            <p:cNvSpPr txBox="1"/>
            <p:nvPr/>
          </p:nvSpPr>
          <p:spPr>
            <a:xfrm>
              <a:off x="3976840" y="4022803"/>
              <a:ext cx="288862" cy="307777"/>
            </a:xfrm>
            <a:prstGeom prst="rect">
              <a:avLst/>
            </a:prstGeom>
            <a:noFill/>
          </p:spPr>
          <p:txBody>
            <a:bodyPr wrap="none" rtlCol="0">
              <a:spAutoFit/>
            </a:bodyPr>
            <a:lstStyle/>
            <a:p>
              <a:r>
                <a:rPr lang="en-US" sz="1400" dirty="0"/>
                <a:t>A</a:t>
              </a:r>
            </a:p>
          </p:txBody>
        </p:sp>
        <p:sp>
          <p:nvSpPr>
            <p:cNvPr id="1084" name="TextBox 1083">
              <a:extLst>
                <a:ext uri="{FF2B5EF4-FFF2-40B4-BE49-F238E27FC236}">
                  <a16:creationId xmlns:a16="http://schemas.microsoft.com/office/drawing/2014/main" id="{D46C3DFC-F6B7-DA26-6252-6B5E6FDAE033}"/>
                </a:ext>
              </a:extLst>
            </p:cNvPr>
            <p:cNvSpPr txBox="1"/>
            <p:nvPr/>
          </p:nvSpPr>
          <p:spPr>
            <a:xfrm>
              <a:off x="3998621" y="4662090"/>
              <a:ext cx="282450" cy="307777"/>
            </a:xfrm>
            <a:prstGeom prst="rect">
              <a:avLst/>
            </a:prstGeom>
            <a:noFill/>
          </p:spPr>
          <p:txBody>
            <a:bodyPr wrap="none" rtlCol="0">
              <a:spAutoFit/>
            </a:bodyPr>
            <a:lstStyle/>
            <a:p>
              <a:r>
                <a:rPr lang="en-US" sz="1400" dirty="0"/>
                <a:t>B</a:t>
              </a:r>
            </a:p>
          </p:txBody>
        </p:sp>
        <p:sp>
          <p:nvSpPr>
            <p:cNvPr id="1085" name="TextBox 1084">
              <a:extLst>
                <a:ext uri="{FF2B5EF4-FFF2-40B4-BE49-F238E27FC236}">
                  <a16:creationId xmlns:a16="http://schemas.microsoft.com/office/drawing/2014/main" id="{63CF8D27-6211-14B7-00E7-F70A163683DD}"/>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1086" name="TextBox 1085">
              <a:extLst>
                <a:ext uri="{FF2B5EF4-FFF2-40B4-BE49-F238E27FC236}">
                  <a16:creationId xmlns:a16="http://schemas.microsoft.com/office/drawing/2014/main" id="{8694E110-1CF7-E362-6EB6-4096406CFC5B}"/>
                </a:ext>
              </a:extLst>
            </p:cNvPr>
            <p:cNvSpPr txBox="1"/>
            <p:nvPr/>
          </p:nvSpPr>
          <p:spPr>
            <a:xfrm>
              <a:off x="4297698" y="5371276"/>
              <a:ext cx="524503" cy="307777"/>
            </a:xfrm>
            <a:prstGeom prst="rect">
              <a:avLst/>
            </a:prstGeom>
            <a:noFill/>
          </p:spPr>
          <p:txBody>
            <a:bodyPr wrap="none" rtlCol="0">
              <a:spAutoFit/>
            </a:bodyPr>
            <a:lstStyle/>
            <a:p>
              <a:r>
                <a:rPr lang="en-US" sz="1400" dirty="0"/>
                <a:t>GND</a:t>
              </a:r>
            </a:p>
          </p:txBody>
        </p:sp>
        <p:sp>
          <p:nvSpPr>
            <p:cNvPr id="1088" name="TextBox 1087">
              <a:extLst>
                <a:ext uri="{FF2B5EF4-FFF2-40B4-BE49-F238E27FC236}">
                  <a16:creationId xmlns:a16="http://schemas.microsoft.com/office/drawing/2014/main" id="{1612D799-E3B2-ECDE-071F-64D4BF165126}"/>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1111" name="Straight Connector 1110">
              <a:extLst>
                <a:ext uri="{FF2B5EF4-FFF2-40B4-BE49-F238E27FC236}">
                  <a16:creationId xmlns:a16="http://schemas.microsoft.com/office/drawing/2014/main" id="{4C4833C3-D635-648A-BF9D-76D357FD0B8B}"/>
                </a:ext>
              </a:extLst>
            </p:cNvPr>
            <p:cNvCxnSpPr>
              <a:cxnSpLocks/>
            </p:cNvCxnSpPr>
            <p:nvPr/>
          </p:nvCxnSpPr>
          <p:spPr>
            <a:xfrm>
              <a:off x="489955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12" name="TextBox 1111">
              <a:extLst>
                <a:ext uri="{FF2B5EF4-FFF2-40B4-BE49-F238E27FC236}">
                  <a16:creationId xmlns:a16="http://schemas.microsoft.com/office/drawing/2014/main" id="{747522F8-2B26-88FA-B80F-CAEAA7AD04F9}"/>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4073379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descr="This is a NAND gate with two PMOS transistors in parallel at the top connecting to the OUT wire.  On the bottom there are two series NMOS transistors connected between the OUT wire and the ground.">
            <a:extLst>
              <a:ext uri="{FF2B5EF4-FFF2-40B4-BE49-F238E27FC236}">
                <a16:creationId xmlns:a16="http://schemas.microsoft.com/office/drawing/2014/main" id="{B7C4ADE3-9D78-2302-5961-AD3EA21E1C0D}"/>
              </a:ext>
            </a:extLst>
          </p:cNvPr>
          <p:cNvGrpSpPr/>
          <p:nvPr/>
        </p:nvGrpSpPr>
        <p:grpSpPr>
          <a:xfrm>
            <a:off x="3967564" y="2472587"/>
            <a:ext cx="1901714" cy="3204946"/>
            <a:chOff x="3598814" y="2485905"/>
            <a:chExt cx="1901714" cy="3204946"/>
          </a:xfrm>
        </p:grpSpPr>
        <p:grpSp>
          <p:nvGrpSpPr>
            <p:cNvPr id="3" name="Group 2">
              <a:extLst>
                <a:ext uri="{FF2B5EF4-FFF2-40B4-BE49-F238E27FC236}">
                  <a16:creationId xmlns:a16="http://schemas.microsoft.com/office/drawing/2014/main" id="{5CD86557-1128-EBD7-5523-844CAD71891B}"/>
                </a:ext>
              </a:extLst>
            </p:cNvPr>
            <p:cNvGrpSpPr/>
            <p:nvPr/>
          </p:nvGrpSpPr>
          <p:grpSpPr>
            <a:xfrm>
              <a:off x="3836989" y="3168740"/>
              <a:ext cx="370967" cy="261620"/>
              <a:chOff x="3408218" y="2196942"/>
              <a:chExt cx="4311227" cy="3040439"/>
            </a:xfrm>
          </p:grpSpPr>
          <p:cxnSp>
            <p:nvCxnSpPr>
              <p:cNvPr id="45" name="Straight Connector 44">
                <a:extLst>
                  <a:ext uri="{FF2B5EF4-FFF2-40B4-BE49-F238E27FC236}">
                    <a16:creationId xmlns:a16="http://schemas.microsoft.com/office/drawing/2014/main" id="{03B1B9D6-3FF9-D1AD-C4D4-9037C1C68E34}"/>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7031D0-1E97-3850-8E8B-06F9D9D9E846}"/>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7129E42-2024-A29F-303E-31C9D2EEB9B9}"/>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C50EAF-CBAC-223C-E4C1-D7B1A311164B}"/>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63D4FB82-8AD8-CD69-8DD8-5897E32714B2}"/>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8258FACB-8326-BCA5-E78E-DD1E08F82125}"/>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CB7B3CD-9405-184C-86B9-D6C6EB606F8F}"/>
                </a:ext>
              </a:extLst>
            </p:cNvPr>
            <p:cNvGrpSpPr/>
            <p:nvPr/>
          </p:nvGrpSpPr>
          <p:grpSpPr>
            <a:xfrm>
              <a:off x="4204455" y="4073444"/>
              <a:ext cx="370967" cy="261620"/>
              <a:chOff x="10753571" y="4787961"/>
              <a:chExt cx="370967" cy="261620"/>
            </a:xfrm>
          </p:grpSpPr>
          <p:cxnSp>
            <p:nvCxnSpPr>
              <p:cNvPr id="40" name="Straight Connector 39">
                <a:extLst>
                  <a:ext uri="{FF2B5EF4-FFF2-40B4-BE49-F238E27FC236}">
                    <a16:creationId xmlns:a16="http://schemas.microsoft.com/office/drawing/2014/main" id="{5DD1F231-93B2-D295-CBC3-5D7341A12F7A}"/>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E12875-C590-A6C8-C851-2BD98B761690}"/>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9E9BE9E-A652-EE5A-BD5A-9D24D8D3C989}"/>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4F53862-212D-3803-873F-F14B046D05CB}"/>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A98C790-996B-3B25-6F90-CDB0049161FB}"/>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E7CE8C5-C3DA-D86E-1ABF-0CC615E3B30B}"/>
                </a:ext>
              </a:extLst>
            </p:cNvPr>
            <p:cNvGrpSpPr/>
            <p:nvPr/>
          </p:nvGrpSpPr>
          <p:grpSpPr>
            <a:xfrm>
              <a:off x="4537637" y="3177179"/>
              <a:ext cx="370967" cy="261620"/>
              <a:chOff x="3408218" y="2196942"/>
              <a:chExt cx="4311227" cy="3040439"/>
            </a:xfrm>
          </p:grpSpPr>
          <p:cxnSp>
            <p:nvCxnSpPr>
              <p:cNvPr id="34" name="Straight Connector 33">
                <a:extLst>
                  <a:ext uri="{FF2B5EF4-FFF2-40B4-BE49-F238E27FC236}">
                    <a16:creationId xmlns:a16="http://schemas.microsoft.com/office/drawing/2014/main" id="{8D502A41-4F3D-4FDB-67E9-AAC8E1188F4F}"/>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82B06E-69BC-1EBF-2DF0-0A0D70AEE25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0D689B6-143B-CABE-9DF8-B38A6131AB74}"/>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2C3D890-C881-D018-CCCD-C19CA3296068}"/>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C0F9F871-59C3-B748-2B26-18C96C924F4F}"/>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094075A7-EAE7-28E8-E55B-87BB676E08A0}"/>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8559E96-9E73-1754-0A8D-0250F763EAFE}"/>
                </a:ext>
              </a:extLst>
            </p:cNvPr>
            <p:cNvGrpSpPr/>
            <p:nvPr/>
          </p:nvGrpSpPr>
          <p:grpSpPr>
            <a:xfrm>
              <a:off x="4199362" y="4690958"/>
              <a:ext cx="370967" cy="261620"/>
              <a:chOff x="10753571" y="4787961"/>
              <a:chExt cx="370967" cy="261620"/>
            </a:xfrm>
          </p:grpSpPr>
          <p:cxnSp>
            <p:nvCxnSpPr>
              <p:cNvPr id="29" name="Straight Connector 28">
                <a:extLst>
                  <a:ext uri="{FF2B5EF4-FFF2-40B4-BE49-F238E27FC236}">
                    <a16:creationId xmlns:a16="http://schemas.microsoft.com/office/drawing/2014/main" id="{970FBB66-647E-EAC7-A7C3-B8869F56049D}"/>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E65AB9B-59CB-D03C-E6A1-A5A9C576285E}"/>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5D4DA4-172C-BCBA-CE29-4035E4939FBF}"/>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50B4AAB-55FF-F02D-5506-2A2D4C4EB627}"/>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8073C0-CF38-24DE-78DA-30897CC14867}"/>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E56114D5-8419-5695-4BC8-FEE441FA3A34}"/>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51187F-538A-29CB-4ADC-F262ED5DFE46}"/>
                </a:ext>
              </a:extLst>
            </p:cNvPr>
            <p:cNvCxnSpPr>
              <a:cxnSpLocks/>
            </p:cNvCxnSpPr>
            <p:nvPr/>
          </p:nvCxnSpPr>
          <p:spPr>
            <a:xfrm flipH="1">
              <a:off x="4916037" y="3437082"/>
              <a:ext cx="2582" cy="355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26EBE9-E2B8-68EB-060F-13261E58687C}"/>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DCD913-5E9E-2121-6A34-D881C99F678F}"/>
                </a:ext>
              </a:extLst>
            </p:cNvPr>
            <p:cNvCxnSpPr>
              <a:cxnSpLocks/>
            </p:cNvCxnSpPr>
            <p:nvPr/>
          </p:nvCxnSpPr>
          <p:spPr>
            <a:xfrm>
              <a:off x="4575422" y="3792235"/>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D2F607-9DD1-0443-28FD-5EDA73805896}"/>
                </a:ext>
              </a:extLst>
            </p:cNvPr>
            <p:cNvCxnSpPr>
              <a:cxnSpLocks/>
            </p:cNvCxnSpPr>
            <p:nvPr/>
          </p:nvCxnSpPr>
          <p:spPr>
            <a:xfrm>
              <a:off x="4575242" y="4335064"/>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287AB71-7DD2-49FA-EF25-F8B4A865ED22}"/>
                </a:ext>
              </a:extLst>
            </p:cNvPr>
            <p:cNvCxnSpPr>
              <a:cxnSpLocks/>
            </p:cNvCxnSpPr>
            <p:nvPr/>
          </p:nvCxnSpPr>
          <p:spPr>
            <a:xfrm>
              <a:off x="4217854"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7D751E-A9EC-AFAC-0159-29C14B30BA28}"/>
                </a:ext>
              </a:extLst>
            </p:cNvPr>
            <p:cNvCxnSpPr>
              <a:cxnSpLocks/>
            </p:cNvCxnSpPr>
            <p:nvPr/>
          </p:nvCxnSpPr>
          <p:spPr>
            <a:xfrm>
              <a:off x="4559950" y="4960302"/>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986DEF7-FB5B-D558-85B0-3DA82F2A00CB}"/>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21" name="TextBox 20">
              <a:extLst>
                <a:ext uri="{FF2B5EF4-FFF2-40B4-BE49-F238E27FC236}">
                  <a16:creationId xmlns:a16="http://schemas.microsoft.com/office/drawing/2014/main" id="{EFE56594-EE06-4D8C-EB9A-9D99E77CCFC3}"/>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22" name="TextBox 21">
              <a:extLst>
                <a:ext uri="{FF2B5EF4-FFF2-40B4-BE49-F238E27FC236}">
                  <a16:creationId xmlns:a16="http://schemas.microsoft.com/office/drawing/2014/main" id="{C8328673-0C72-A0A4-C414-2E80820D3600}"/>
                </a:ext>
              </a:extLst>
            </p:cNvPr>
            <p:cNvSpPr txBox="1"/>
            <p:nvPr/>
          </p:nvSpPr>
          <p:spPr>
            <a:xfrm>
              <a:off x="3976840" y="4034601"/>
              <a:ext cx="288862" cy="307777"/>
            </a:xfrm>
            <a:prstGeom prst="rect">
              <a:avLst/>
            </a:prstGeom>
            <a:noFill/>
          </p:spPr>
          <p:txBody>
            <a:bodyPr wrap="none" rtlCol="0">
              <a:spAutoFit/>
            </a:bodyPr>
            <a:lstStyle/>
            <a:p>
              <a:r>
                <a:rPr lang="en-US" sz="1400" dirty="0"/>
                <a:t>A</a:t>
              </a:r>
            </a:p>
          </p:txBody>
        </p:sp>
        <p:sp>
          <p:nvSpPr>
            <p:cNvPr id="23" name="TextBox 22">
              <a:extLst>
                <a:ext uri="{FF2B5EF4-FFF2-40B4-BE49-F238E27FC236}">
                  <a16:creationId xmlns:a16="http://schemas.microsoft.com/office/drawing/2014/main" id="{3877D35E-1AB2-5120-D9EE-9399ACD3158A}"/>
                </a:ext>
              </a:extLst>
            </p:cNvPr>
            <p:cNvSpPr txBox="1"/>
            <p:nvPr/>
          </p:nvSpPr>
          <p:spPr>
            <a:xfrm>
              <a:off x="3998621" y="4673888"/>
              <a:ext cx="282450" cy="307777"/>
            </a:xfrm>
            <a:prstGeom prst="rect">
              <a:avLst/>
            </a:prstGeom>
            <a:noFill/>
          </p:spPr>
          <p:txBody>
            <a:bodyPr wrap="none" rtlCol="0">
              <a:spAutoFit/>
            </a:bodyPr>
            <a:lstStyle/>
            <a:p>
              <a:r>
                <a:rPr lang="en-US" sz="1400" dirty="0"/>
                <a:t>B</a:t>
              </a:r>
            </a:p>
          </p:txBody>
        </p:sp>
        <p:sp>
          <p:nvSpPr>
            <p:cNvPr id="24" name="TextBox 23">
              <a:extLst>
                <a:ext uri="{FF2B5EF4-FFF2-40B4-BE49-F238E27FC236}">
                  <a16:creationId xmlns:a16="http://schemas.microsoft.com/office/drawing/2014/main" id="{44AF0206-3FC7-7B30-A7E4-0A7A43BB8E89}"/>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25" name="TextBox 24">
              <a:extLst>
                <a:ext uri="{FF2B5EF4-FFF2-40B4-BE49-F238E27FC236}">
                  <a16:creationId xmlns:a16="http://schemas.microsoft.com/office/drawing/2014/main" id="{273356BD-A068-AF66-1A27-BFDD8BE216ED}"/>
                </a:ext>
              </a:extLst>
            </p:cNvPr>
            <p:cNvSpPr txBox="1"/>
            <p:nvPr/>
          </p:nvSpPr>
          <p:spPr>
            <a:xfrm>
              <a:off x="4297698" y="5383074"/>
              <a:ext cx="524503" cy="307777"/>
            </a:xfrm>
            <a:prstGeom prst="rect">
              <a:avLst/>
            </a:prstGeom>
            <a:noFill/>
          </p:spPr>
          <p:txBody>
            <a:bodyPr wrap="none" rtlCol="0">
              <a:spAutoFit/>
            </a:bodyPr>
            <a:lstStyle/>
            <a:p>
              <a:r>
                <a:rPr lang="en-US" sz="1400" dirty="0"/>
                <a:t>GND</a:t>
              </a:r>
            </a:p>
          </p:txBody>
        </p:sp>
        <p:sp>
          <p:nvSpPr>
            <p:cNvPr id="26" name="TextBox 25">
              <a:extLst>
                <a:ext uri="{FF2B5EF4-FFF2-40B4-BE49-F238E27FC236}">
                  <a16:creationId xmlns:a16="http://schemas.microsoft.com/office/drawing/2014/main" id="{56094348-39C0-1F2C-8897-03C36419DF4F}"/>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27" name="Straight Connector 26">
              <a:extLst>
                <a:ext uri="{FF2B5EF4-FFF2-40B4-BE49-F238E27FC236}">
                  <a16:creationId xmlns:a16="http://schemas.microsoft.com/office/drawing/2014/main" id="{F3E061E8-30E0-43AD-D326-2C8B9E89D18B}"/>
                </a:ext>
              </a:extLst>
            </p:cNvPr>
            <p:cNvCxnSpPr>
              <a:cxnSpLocks/>
            </p:cNvCxnSpPr>
            <p:nvPr/>
          </p:nvCxnSpPr>
          <p:spPr>
            <a:xfrm>
              <a:off x="4893657"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B185184-88F3-FFBF-C38A-0BE46DED94B3}"/>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88372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r>
              <a:rPr lang="en-US" dirty="0"/>
              <a:t>Improving Manufacturing</a:t>
            </a:r>
          </a:p>
        </p:txBody>
      </p:sp>
    </p:spTree>
    <p:extLst>
      <p:ext uri="{BB962C8B-B14F-4D97-AF65-F5344CB8AC3E}">
        <p14:creationId xmlns:p14="http://schemas.microsoft.com/office/powerpoint/2010/main" val="1049464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6ADD5-B43E-1C6C-65FD-7389946E0640}"/>
              </a:ext>
            </a:extLst>
          </p:cNvPr>
          <p:cNvSpPr>
            <a:spLocks noGrp="1"/>
          </p:cNvSpPr>
          <p:nvPr>
            <p:ph type="title"/>
          </p:nvPr>
        </p:nvSpPr>
        <p:spPr>
          <a:xfrm>
            <a:off x="1099425" y="1238081"/>
            <a:ext cx="4709345" cy="962953"/>
          </a:xfrm>
        </p:spPr>
        <p:txBody>
          <a:bodyPr anchor="b">
            <a:normAutofit/>
          </a:bodyPr>
          <a:lstStyle/>
          <a:p>
            <a:r>
              <a:rPr lang="en-US" sz="3800" dirty="0"/>
              <a:t>Planar Transistors</a:t>
            </a:r>
          </a:p>
        </p:txBody>
      </p:sp>
      <p:sp>
        <p:nvSpPr>
          <p:cNvPr id="17"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69C06F-D38B-5534-DAC5-E7CD4ECFD0CA}"/>
              </a:ext>
            </a:extLst>
          </p:cNvPr>
          <p:cNvSpPr>
            <a:spLocks noGrp="1"/>
          </p:cNvSpPr>
          <p:nvPr>
            <p:ph idx="1"/>
          </p:nvPr>
        </p:nvSpPr>
        <p:spPr>
          <a:xfrm>
            <a:off x="1100736" y="2508105"/>
            <a:ext cx="4709345" cy="3632493"/>
          </a:xfrm>
        </p:spPr>
        <p:txBody>
          <a:bodyPr anchor="ctr">
            <a:normAutofit/>
          </a:bodyPr>
          <a:lstStyle/>
          <a:p>
            <a:r>
              <a:rPr lang="en-US" sz="2000" dirty="0"/>
              <a:t>Prior to 1960, transistor assembly required assembling small crystals and connecting wires to them – they were three dimensional "Lego like" constructions</a:t>
            </a:r>
          </a:p>
          <a:p>
            <a:endParaRPr lang="en-US" sz="2000" dirty="0"/>
          </a:p>
          <a:p>
            <a:r>
              <a:rPr lang="en-US" sz="2000" dirty="0"/>
              <a:t>In 1960 Fairchild introduced the 2N1613 transistor – the first that was manufactured by a two-dimensional process.</a:t>
            </a:r>
          </a:p>
        </p:txBody>
      </p:sp>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EAE6EAE4-839C-0E9E-82F4-6F17BCFF6F00}"/>
              </a:ext>
            </a:extLst>
          </p:cNvPr>
          <p:cNvPicPr>
            <a:picLocks noChangeAspect="1"/>
          </p:cNvPicPr>
          <p:nvPr/>
        </p:nvPicPr>
        <p:blipFill>
          <a:blip r:embed="rId3"/>
          <a:srcRect l="7518" r="3" b="3"/>
          <a:stretch>
            <a:fillRect/>
          </a:stretch>
        </p:blipFill>
        <p:spPr>
          <a:xfrm>
            <a:off x="6538366" y="1383738"/>
            <a:ext cx="4929098" cy="4756870"/>
          </a:xfrm>
          <a:prstGeom prst="rect">
            <a:avLst/>
          </a:prstGeom>
        </p:spPr>
      </p:pic>
      <p:sp>
        <p:nvSpPr>
          <p:cNvPr id="5" name="TextBox 4">
            <a:extLst>
              <a:ext uri="{FF2B5EF4-FFF2-40B4-BE49-F238E27FC236}">
                <a16:creationId xmlns:a16="http://schemas.microsoft.com/office/drawing/2014/main" id="{3339B24A-714B-AD01-7B6E-8F3D63A07551}"/>
              </a:ext>
            </a:extLst>
          </p:cNvPr>
          <p:cNvSpPr txBox="1"/>
          <p:nvPr/>
        </p:nvSpPr>
        <p:spPr>
          <a:xfrm>
            <a:off x="6856520" y="1604183"/>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3690644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85000" lnSpcReduction="20000"/>
          </a:bodyPr>
          <a:lstStyle/>
          <a:p>
            <a:r>
              <a:rPr lang="en-US" dirty="0"/>
              <a:t>2300 PMOS transistors manufactured using photo lithography – 0.01 mm</a:t>
            </a:r>
          </a:p>
          <a:p>
            <a:r>
              <a:rPr lang="en-US" dirty="0"/>
              <a:t>The Intel 4004(1971), was the first commercially available single-chip, general-purpose  microprocessor</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3"/>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4"/>
          <a:stretch>
            <a:fillRect/>
          </a:stretch>
        </p:blipFill>
        <p:spPr>
          <a:xfrm>
            <a:off x="2021016" y="3912564"/>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 mask. This photo 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C0C3-3046-DE04-5E08-A44168A2A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5E340-A17C-A848-0398-2AA8613DBA86}"/>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Rockwell silicon wafer (1986)</a:t>
            </a:r>
          </a:p>
        </p:txBody>
      </p:sp>
      <p:pic>
        <p:nvPicPr>
          <p:cNvPr id="10" name="Picture 9" descr="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
            <a:extLst>
              <a:ext uri="{FF2B5EF4-FFF2-40B4-BE49-F238E27FC236}">
                <a16:creationId xmlns:a16="http://schemas.microsoft.com/office/drawing/2014/main" id="{2F45573C-482F-CDBC-1951-06A2FF8EAC95}"/>
              </a:ext>
            </a:extLst>
          </p:cNvPr>
          <p:cNvPicPr>
            <a:picLocks noChangeAspect="1"/>
          </p:cNvPicPr>
          <p:nvPr/>
        </p:nvPicPr>
        <p:blipFill>
          <a:blip r:embed="rId3"/>
          <a:srcRect t="8716" r="1" b="20694"/>
          <a:stretch>
            <a:fillRect/>
          </a:stretch>
        </p:blipFill>
        <p:spPr>
          <a:xfrm>
            <a:off x="307840" y="325639"/>
            <a:ext cx="3797570" cy="2010551"/>
          </a:xfrm>
          <a:prstGeom prst="rect">
            <a:avLst/>
          </a:prstGeom>
        </p:spPr>
      </p:pic>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FE9418D8-6E2E-DA87-BD6C-60988406100E}"/>
              </a:ext>
            </a:extLst>
          </p:cNvPr>
          <p:cNvPicPr>
            <a:picLocks noChangeAspect="1"/>
          </p:cNvPicPr>
          <p:nvPr/>
        </p:nvPicPr>
        <p:blipFill>
          <a:blip r:embed="rId4"/>
          <a:srcRect t="7496" r="1" b="33044"/>
          <a:stretch>
            <a:fillRect/>
          </a:stretch>
        </p:blipFill>
        <p:spPr>
          <a:xfrm>
            <a:off x="317634" y="2422097"/>
            <a:ext cx="3794760" cy="2013804"/>
          </a:xfrm>
          <a:prstGeom prst="rect">
            <a:avLst/>
          </a:prstGeom>
        </p:spPr>
      </p:pic>
      <p:pic>
        <p:nvPicPr>
          <p:cNvPr id="6" name="Picture 5" descr="Complete Rockwell silicon wafer (1986) it is round and about 4 inches in diameter with very intricate almost microscopic electrical traces and transistors.   It has about 120 chips and each chip is about 1/4 inch on a side.">
            <a:extLst>
              <a:ext uri="{FF2B5EF4-FFF2-40B4-BE49-F238E27FC236}">
                <a16:creationId xmlns:a16="http://schemas.microsoft.com/office/drawing/2014/main" id="{C2D52623-4C60-6833-2B05-24331CBDD5BF}"/>
              </a:ext>
            </a:extLst>
          </p:cNvPr>
          <p:cNvPicPr>
            <a:picLocks noChangeAspect="1"/>
          </p:cNvPicPr>
          <p:nvPr/>
        </p:nvPicPr>
        <p:blipFill>
          <a:blip r:embed="rId5"/>
          <a:srcRect l="23187" r="-3" b="-3"/>
          <a:stretch>
            <a:fillRect/>
          </a:stretch>
        </p:blipFill>
        <p:spPr>
          <a:xfrm>
            <a:off x="4202549" y="321732"/>
            <a:ext cx="3793472" cy="4111323"/>
          </a:xfrm>
          <a:prstGeom prst="rect">
            <a:avLst/>
          </a:prstGeom>
        </p:spPr>
      </p:pic>
      <p:pic>
        <p:nvPicPr>
          <p:cNvPr id="12" name="Picture 11" descr="Close up of a single 1/4 inch processor from the Rockwell silicon wafer (1986).    It was taken with a microscope at about a 10X magnification and you still cannot see any individual wires because they are so small.">
            <a:extLst>
              <a:ext uri="{FF2B5EF4-FFF2-40B4-BE49-F238E27FC236}">
                <a16:creationId xmlns:a16="http://schemas.microsoft.com/office/drawing/2014/main" id="{B38F7C63-20E6-815C-316C-99F7085D6E86}"/>
              </a:ext>
            </a:extLst>
          </p:cNvPr>
          <p:cNvPicPr>
            <a:picLocks noChangeAspect="1"/>
          </p:cNvPicPr>
          <p:nvPr/>
        </p:nvPicPr>
        <p:blipFill>
          <a:blip r:embed="rId6"/>
          <a:srcRect l="11157" r="19557" b="-3"/>
          <a:stretch>
            <a:fillRect/>
          </a:stretch>
        </p:blipFill>
        <p:spPr>
          <a:xfrm>
            <a:off x="8086176" y="321733"/>
            <a:ext cx="3797984" cy="4111321"/>
          </a:xfrm>
          <a:prstGeom prst="rect">
            <a:avLst/>
          </a:prstGeom>
        </p:spPr>
      </p:pic>
      <p:pic>
        <p:nvPicPr>
          <p:cNvPr id="8" name="Picture 7" descr="Close up of the edge of s single 1/4 inch processor from the Rockwell silicon wafer (1986).   It was taken with a microscope at about a 30X magnification and you scan finally see contacts and a few wires.  It also has a “Rockwell International Corp” marking printed on the chip.">
            <a:extLst>
              <a:ext uri="{FF2B5EF4-FFF2-40B4-BE49-F238E27FC236}">
                <a16:creationId xmlns:a16="http://schemas.microsoft.com/office/drawing/2014/main" id="{3242F73F-D856-BA50-7A58-61253C6B7795}"/>
              </a:ext>
            </a:extLst>
          </p:cNvPr>
          <p:cNvPicPr>
            <a:picLocks noChangeAspect="1"/>
          </p:cNvPicPr>
          <p:nvPr/>
        </p:nvPicPr>
        <p:blipFill>
          <a:blip r:embed="rId7"/>
          <a:srcRect t="9111" r="1" b="20247"/>
          <a:stretch>
            <a:fillRect/>
          </a:stretch>
        </p:blipFill>
        <p:spPr>
          <a:xfrm>
            <a:off x="317634" y="4525715"/>
            <a:ext cx="3794760" cy="2010551"/>
          </a:xfrm>
          <a:prstGeom prst="rect">
            <a:avLst/>
          </a:prstGeom>
        </p:spPr>
      </p:pic>
      <p:sp>
        <p:nvSpPr>
          <p:cNvPr id="13" name="TextBox 12">
            <a:extLst>
              <a:ext uri="{FF2B5EF4-FFF2-40B4-BE49-F238E27FC236}">
                <a16:creationId xmlns:a16="http://schemas.microsoft.com/office/drawing/2014/main" id="{CE097204-A192-8881-5194-E58620197E7B}"/>
              </a:ext>
            </a:extLst>
          </p:cNvPr>
          <p:cNvSpPr txBox="1"/>
          <p:nvPr/>
        </p:nvSpPr>
        <p:spPr>
          <a:xfrm>
            <a:off x="4261224" y="3958244"/>
            <a:ext cx="3734797" cy="307777"/>
          </a:xfrm>
          <a:prstGeom prst="rect">
            <a:avLst/>
          </a:prstGeom>
          <a:noFill/>
        </p:spPr>
        <p:txBody>
          <a:bodyPr wrap="square" rtlCol="0">
            <a:spAutoFit/>
          </a:bodyPr>
          <a:lstStyle/>
          <a:p>
            <a:pPr algn="ctr"/>
            <a:r>
              <a:rPr lang="en-US" sz="1400" dirty="0">
                <a:solidFill>
                  <a:schemeClr val="bg1"/>
                </a:solidFill>
              </a:rPr>
              <a:t>Photos courtesy of </a:t>
            </a:r>
            <a:r>
              <a:rPr lang="en-US" sz="1400" dirty="0" err="1">
                <a:solidFill>
                  <a:schemeClr val="bg1"/>
                </a:solidFill>
              </a:rPr>
              <a:t>ebay</a:t>
            </a:r>
            <a:r>
              <a:rPr lang="en-US" sz="1400" dirty="0">
                <a:solidFill>
                  <a:schemeClr val="bg1"/>
                </a:solidFill>
              </a:rPr>
              <a:t> user </a:t>
            </a:r>
            <a:r>
              <a:rPr lang="en-US" sz="1400" b="1" dirty="0" err="1">
                <a:solidFill>
                  <a:schemeClr val="bg1"/>
                </a:solidFill>
                <a:effectLst/>
                <a:latin typeface="Helvetica" pitchFamily="2" charset="0"/>
              </a:rPr>
              <a:t>kaijusears</a:t>
            </a:r>
            <a:endParaRPr lang="en-US" sz="1400" dirty="0">
              <a:solidFill>
                <a:schemeClr val="bg1"/>
              </a:solidFill>
              <a:effectLst/>
              <a:latin typeface="Helvetica" pitchFamily="2" charset="0"/>
            </a:endParaRPr>
          </a:p>
        </p:txBody>
      </p:sp>
      <p:sp>
        <p:nvSpPr>
          <p:cNvPr id="14" name="TextBox 13">
            <a:extLst>
              <a:ext uri="{FF2B5EF4-FFF2-40B4-BE49-F238E27FC236}">
                <a16:creationId xmlns:a16="http://schemas.microsoft.com/office/drawing/2014/main" id="{13DEC384-7CA6-99DA-8F9A-8DAB19A7AAF7}"/>
              </a:ext>
            </a:extLst>
          </p:cNvPr>
          <p:cNvSpPr txBox="1"/>
          <p:nvPr/>
        </p:nvSpPr>
        <p:spPr>
          <a:xfrm>
            <a:off x="456199" y="2593911"/>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1834674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4004 had 2300 transistors in 1971</a:t>
            </a:r>
          </a:p>
          <a:p>
            <a:r>
              <a:rPr lang="en-US" dirty="0"/>
              <a:t>The Intel Itanium was the first billion-transistor chip in 2001</a:t>
            </a:r>
          </a:p>
          <a:p>
            <a:r>
              <a:rPr lang="en-US" dirty="0"/>
              <a:t>Nvidia's Blackwell-based B100 GPU with 208 billion MOSFETs in 2024</a:t>
            </a:r>
          </a:p>
          <a:p>
            <a:r>
              <a:rPr lang="en-US" dirty="0"/>
              <a:t>Deep learning wafer scale engine by </a:t>
            </a:r>
            <a:r>
              <a:rPr lang="en-US" dirty="0" err="1"/>
              <a:t>Cerebras</a:t>
            </a:r>
            <a:r>
              <a:rPr lang="en-US" dirty="0"/>
              <a:t> has 2.6 trillion </a:t>
            </a:r>
            <a:r>
              <a:rPr lang="en-US"/>
              <a:t>MOSFETs 2020</a:t>
            </a:r>
            <a:endParaRPr lang="en-US" dirty="0"/>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r>
              <a:rPr lang="en-US" dirty="0"/>
              <a:t>Building circuits with millions of transistors through photo lithography</a:t>
            </a:r>
          </a:p>
        </p:txBody>
      </p:sp>
    </p:spTree>
    <p:extLst>
      <p:ext uri="{BB962C8B-B14F-4D97-AF65-F5344CB8AC3E}">
        <p14:creationId xmlns:p14="http://schemas.microsoft.com/office/powerpoint/2010/main" val="1309336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1EEB1-EFE0-3436-02A3-54515972256E}"/>
              </a:ext>
            </a:extLst>
          </p:cNvPr>
          <p:cNvSpPr>
            <a:spLocks noGrp="1"/>
          </p:cNvSpPr>
          <p:nvPr>
            <p:ph type="title"/>
          </p:nvPr>
        </p:nvSpPr>
        <p:spPr/>
        <p:txBody>
          <a:bodyPr/>
          <a:lstStyle/>
          <a:p>
            <a:r>
              <a:rPr lang="en-US" dirty="0"/>
              <a:t>Magic Open Source </a:t>
            </a:r>
            <a:br>
              <a:rPr lang="en-US" dirty="0"/>
            </a:br>
            <a:r>
              <a:rPr lang="en-US" dirty="0"/>
              <a:t>VLSI Design Tool	 </a:t>
            </a:r>
          </a:p>
        </p:txBody>
      </p:sp>
      <p:sp>
        <p:nvSpPr>
          <p:cNvPr id="5" name="Content Placeholder 4">
            <a:extLst>
              <a:ext uri="{FF2B5EF4-FFF2-40B4-BE49-F238E27FC236}">
                <a16:creationId xmlns:a16="http://schemas.microsoft.com/office/drawing/2014/main" id="{51591342-108B-D235-981A-6932932EEE9D}"/>
              </a:ext>
            </a:extLst>
          </p:cNvPr>
          <p:cNvSpPr>
            <a:spLocks noGrp="1"/>
          </p:cNvSpPr>
          <p:nvPr>
            <p:ph idx="1"/>
          </p:nvPr>
        </p:nvSpPr>
        <p:spPr>
          <a:xfrm>
            <a:off x="838200" y="2271497"/>
            <a:ext cx="6182532" cy="3905465"/>
          </a:xfrm>
        </p:spPr>
        <p:txBody>
          <a:bodyPr/>
          <a:lstStyle/>
          <a:p>
            <a:r>
              <a:rPr lang="en-US" dirty="0"/>
              <a:t>Created at Berkeley in 1983</a:t>
            </a:r>
          </a:p>
          <a:p>
            <a:r>
              <a:rPr lang="en-US" dirty="0"/>
              <a:t>Open source</a:t>
            </a:r>
          </a:p>
          <a:p>
            <a:r>
              <a:rPr lang="en-US" dirty="0"/>
              <a:t>Popular in academia</a:t>
            </a:r>
          </a:p>
          <a:p>
            <a:r>
              <a:rPr lang="en-US" dirty="0"/>
              <a:t>Many tutorials</a:t>
            </a:r>
          </a:p>
          <a:p>
            <a:endParaRPr lang="en-US" dirty="0"/>
          </a:p>
        </p:txBody>
      </p:sp>
      <p:pic>
        <p:nvPicPr>
          <p:cNvPr id="7" name="Picture 6" descr="A computer screen shot of a computer&#10;&#10;AI-generated content may be incorrect.">
            <a:extLst>
              <a:ext uri="{FF2B5EF4-FFF2-40B4-BE49-F238E27FC236}">
                <a16:creationId xmlns:a16="http://schemas.microsoft.com/office/drawing/2014/main" id="{EE0BE94D-23D7-C8F5-952D-048C0E7373A7}"/>
              </a:ext>
            </a:extLst>
          </p:cNvPr>
          <p:cNvPicPr>
            <a:picLocks noChangeAspect="1"/>
          </p:cNvPicPr>
          <p:nvPr/>
        </p:nvPicPr>
        <p:blipFill>
          <a:blip r:embed="rId3"/>
          <a:stretch>
            <a:fillRect/>
          </a:stretch>
        </p:blipFill>
        <p:spPr>
          <a:xfrm>
            <a:off x="5677546" y="681038"/>
            <a:ext cx="6230330" cy="4797354"/>
          </a:xfrm>
          <a:prstGeom prst="rect">
            <a:avLst/>
          </a:prstGeom>
        </p:spPr>
      </p:pic>
      <p:sp>
        <p:nvSpPr>
          <p:cNvPr id="9" name="TextBox 8">
            <a:extLst>
              <a:ext uri="{FF2B5EF4-FFF2-40B4-BE49-F238E27FC236}">
                <a16:creationId xmlns:a16="http://schemas.microsoft.com/office/drawing/2014/main" id="{C76B11C7-6348-EFA8-D06C-24C81D185A85}"/>
              </a:ext>
            </a:extLst>
          </p:cNvPr>
          <p:cNvSpPr txBox="1"/>
          <p:nvPr/>
        </p:nvSpPr>
        <p:spPr>
          <a:xfrm>
            <a:off x="922150" y="5109060"/>
            <a:ext cx="6098582" cy="369332"/>
          </a:xfrm>
          <a:prstGeom prst="rect">
            <a:avLst/>
          </a:prstGeom>
          <a:noFill/>
        </p:spPr>
        <p:txBody>
          <a:bodyPr wrap="square">
            <a:spAutoFit/>
          </a:bodyPr>
          <a:lstStyle/>
          <a:p>
            <a:r>
              <a:rPr lang="en-US" dirty="0"/>
              <a:t>http://</a:t>
            </a:r>
            <a:r>
              <a:rPr lang="en-US" dirty="0" err="1"/>
              <a:t>opencircuitdesign.com</a:t>
            </a:r>
            <a:r>
              <a:rPr lang="en-US" dirty="0"/>
              <a:t>/magic/</a:t>
            </a:r>
          </a:p>
        </p:txBody>
      </p:sp>
    </p:spTree>
    <p:extLst>
      <p:ext uri="{BB962C8B-B14F-4D97-AF65-F5344CB8AC3E}">
        <p14:creationId xmlns:p14="http://schemas.microsoft.com/office/powerpoint/2010/main" val="2053852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C1A-B4C0-2439-0006-4F54729172F3}"/>
              </a:ext>
            </a:extLst>
          </p:cNvPr>
          <p:cNvSpPr>
            <a:spLocks noGrp="1"/>
          </p:cNvSpPr>
          <p:nvPr>
            <p:ph type="title"/>
          </p:nvPr>
        </p:nvSpPr>
        <p:spPr/>
        <p:txBody>
          <a:bodyPr/>
          <a:lstStyle/>
          <a:p>
            <a:r>
              <a:rPr lang="en-US" dirty="0"/>
              <a:t>About My Emulators</a:t>
            </a:r>
          </a:p>
        </p:txBody>
      </p:sp>
      <p:sp>
        <p:nvSpPr>
          <p:cNvPr id="3" name="Content Placeholder 2">
            <a:extLst>
              <a:ext uri="{FF2B5EF4-FFF2-40B4-BE49-F238E27FC236}">
                <a16:creationId xmlns:a16="http://schemas.microsoft.com/office/drawing/2014/main" id="{40103DC7-9582-0F66-5505-E4B6D85553ED}"/>
              </a:ext>
            </a:extLst>
          </p:cNvPr>
          <p:cNvSpPr>
            <a:spLocks noGrp="1"/>
          </p:cNvSpPr>
          <p:nvPr>
            <p:ph idx="1"/>
          </p:nvPr>
        </p:nvSpPr>
        <p:spPr>
          <a:xfrm>
            <a:off x="838200" y="1825625"/>
            <a:ext cx="4834180" cy="4351338"/>
          </a:xfrm>
        </p:spPr>
        <p:txBody>
          <a:bodyPr>
            <a:normAutofit lnSpcReduction="10000"/>
          </a:bodyPr>
          <a:lstStyle/>
          <a:p>
            <a:r>
              <a:rPr lang="en-US" dirty="0"/>
              <a:t>My circuit layout and emulation tools are limited</a:t>
            </a:r>
          </a:p>
          <a:p>
            <a:r>
              <a:rPr lang="en-US" dirty="0"/>
              <a:t>Focused on learning objectives of the course</a:t>
            </a:r>
          </a:p>
          <a:p>
            <a:r>
              <a:rPr lang="en-US" dirty="0"/>
              <a:t>Run in the browser</a:t>
            </a:r>
          </a:p>
          <a:p>
            <a:r>
              <a:rPr lang="en-US" dirty="0"/>
              <a:t>They fail if circuits get too complex</a:t>
            </a:r>
          </a:p>
          <a:p>
            <a:r>
              <a:rPr lang="en-US" dirty="0"/>
              <a:t>There are many emulators that are more serious and more accurate – just search</a:t>
            </a:r>
          </a:p>
        </p:txBody>
      </p:sp>
      <p:pic>
        <p:nvPicPr>
          <p:cNvPr id="4" name="Picture 3"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D0DDD6E6-CB42-2315-FF90-D5406F33D956}"/>
              </a:ext>
            </a:extLst>
          </p:cNvPr>
          <p:cNvPicPr>
            <a:picLocks noChangeAspect="1"/>
          </p:cNvPicPr>
          <p:nvPr/>
        </p:nvPicPr>
        <p:blipFill>
          <a:blip r:embed="rId2"/>
          <a:stretch>
            <a:fillRect/>
          </a:stretch>
        </p:blipFill>
        <p:spPr>
          <a:xfrm>
            <a:off x="6912766" y="409476"/>
            <a:ext cx="2477263" cy="2724989"/>
          </a:xfrm>
          <a:prstGeom prst="rect">
            <a:avLst/>
          </a:prstGeom>
          <a:ln w="28575">
            <a:solidFill>
              <a:schemeClr val="accent1"/>
            </a:solidFill>
          </a:ln>
        </p:spPr>
      </p:pic>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86E6AA02-F642-FC16-1A11-9AB8E4B12227}"/>
              </a:ext>
            </a:extLst>
          </p:cNvPr>
          <p:cNvPicPr>
            <a:picLocks noChangeAspect="1"/>
          </p:cNvPicPr>
          <p:nvPr/>
        </p:nvPicPr>
        <p:blipFill>
          <a:blip r:embed="rId3"/>
          <a:stretch>
            <a:fillRect/>
          </a:stretch>
        </p:blipFill>
        <p:spPr>
          <a:xfrm>
            <a:off x="6096000" y="3466229"/>
            <a:ext cx="1989329" cy="2397236"/>
          </a:xfrm>
          <a:prstGeom prst="rect">
            <a:avLst/>
          </a:prstGeom>
          <a:ln w="28575">
            <a:solidFill>
              <a:schemeClr val="accent1"/>
            </a:solidFill>
          </a:ln>
        </p:spPr>
      </p:pic>
      <p:pic>
        <p:nvPicPr>
          <p:cNvPr id="6" name="Picture 5" descr="A screen shot of a NAND gate, two inputs and one output from the digital logic builder for this course https://www.ca4e.com/tools/gates/">
            <a:extLst>
              <a:ext uri="{FF2B5EF4-FFF2-40B4-BE49-F238E27FC236}">
                <a16:creationId xmlns:a16="http://schemas.microsoft.com/office/drawing/2014/main" id="{F558A599-623B-CE06-6622-321E343B6B62}"/>
              </a:ext>
            </a:extLst>
          </p:cNvPr>
          <p:cNvPicPr>
            <a:picLocks noChangeAspect="1"/>
          </p:cNvPicPr>
          <p:nvPr/>
        </p:nvPicPr>
        <p:blipFill>
          <a:blip r:embed="rId4"/>
          <a:stretch>
            <a:fillRect/>
          </a:stretch>
        </p:blipFill>
        <p:spPr>
          <a:xfrm>
            <a:off x="8361475" y="2140381"/>
            <a:ext cx="3607267" cy="2353741"/>
          </a:xfrm>
          <a:prstGeom prst="rect">
            <a:avLst/>
          </a:prstGeom>
          <a:ln w="28575">
            <a:solidFill>
              <a:schemeClr val="accent1"/>
            </a:solidFill>
          </a:ln>
        </p:spPr>
      </p:pic>
    </p:spTree>
    <p:extLst>
      <p:ext uri="{BB962C8B-B14F-4D97-AF65-F5344CB8AC3E}">
        <p14:creationId xmlns:p14="http://schemas.microsoft.com/office/powerpoint/2010/main" val="3768970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rcRect b="74684"/>
          <a:stretch/>
        </p:blipFill>
        <p:spPr>
          <a:xfrm>
            <a:off x="6848390" y="438150"/>
            <a:ext cx="4867360" cy="1437145"/>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a:xfrm>
            <a:off x="838200" y="365125"/>
            <a:ext cx="8228308" cy="1325563"/>
          </a:xfrm>
        </p:spPr>
        <p:txBody>
          <a:bodyPr/>
          <a:lstStyle/>
          <a:p>
            <a:r>
              <a:rPr lang="en-US" dirty="0"/>
              <a:t>VLSI CMOS Not</a:t>
            </a:r>
          </a:p>
        </p:txBody>
      </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pic>
        <p:nvPicPr>
          <p:cNvPr id="3" name="Picture 2" descr="A screen shot of a NOT gate implemented in the VLSI design layout tool associated with this course. https://www.ca4e.com/tools/mistic/">
            <a:extLst>
              <a:ext uri="{FF2B5EF4-FFF2-40B4-BE49-F238E27FC236}">
                <a16:creationId xmlns:a16="http://schemas.microsoft.com/office/drawing/2014/main" id="{B3318D36-350A-64A4-F5C3-9F5643799ACF}"/>
              </a:ext>
            </a:extLst>
          </p:cNvPr>
          <p:cNvPicPr>
            <a:picLocks noChangeAspect="1"/>
          </p:cNvPicPr>
          <p:nvPr/>
        </p:nvPicPr>
        <p:blipFill>
          <a:blip r:embed="rId4"/>
          <a:stretch>
            <a:fillRect/>
          </a:stretch>
        </p:blipFill>
        <p:spPr>
          <a:xfrm>
            <a:off x="7699834" y="1948320"/>
            <a:ext cx="3365535" cy="4055629"/>
          </a:xfrm>
          <a:prstGeom prst="rect">
            <a:avLst/>
          </a:prstGeom>
        </p:spPr>
      </p:pic>
      <p:grpSp>
        <p:nvGrpSpPr>
          <p:cNvPr id="2" name="Group 1" descr="A CMOS Not gate - it has a PMOS transistor at the top connected between VDD and the OUT line.  It has an NMOS transistor at the bottom conneced between the common OUT line and the ground.  The Input (A) is connect to the gate input of both transistors.&#13;&#10;">
            <a:extLst>
              <a:ext uri="{FF2B5EF4-FFF2-40B4-BE49-F238E27FC236}">
                <a16:creationId xmlns:a16="http://schemas.microsoft.com/office/drawing/2014/main" id="{F7B13EDF-740A-689A-3904-E3BFF0BD7BB7}"/>
              </a:ext>
            </a:extLst>
          </p:cNvPr>
          <p:cNvGrpSpPr/>
          <p:nvPr/>
        </p:nvGrpSpPr>
        <p:grpSpPr>
          <a:xfrm>
            <a:off x="4158421" y="2275713"/>
            <a:ext cx="1937579" cy="2515742"/>
            <a:chOff x="4917990" y="2459041"/>
            <a:chExt cx="1937579" cy="2515742"/>
          </a:xfrm>
        </p:grpSpPr>
        <p:grpSp>
          <p:nvGrpSpPr>
            <p:cNvPr id="4" name="Group 3">
              <a:extLst>
                <a:ext uri="{FF2B5EF4-FFF2-40B4-BE49-F238E27FC236}">
                  <a16:creationId xmlns:a16="http://schemas.microsoft.com/office/drawing/2014/main" id="{B310E5F5-DC44-452D-D8DB-9B376FCFE13B}"/>
                </a:ext>
              </a:extLst>
            </p:cNvPr>
            <p:cNvGrpSpPr/>
            <p:nvPr/>
          </p:nvGrpSpPr>
          <p:grpSpPr>
            <a:xfrm>
              <a:off x="5607432" y="3140516"/>
              <a:ext cx="370967" cy="261620"/>
              <a:chOff x="3408218" y="2196942"/>
              <a:chExt cx="4311227" cy="3040439"/>
            </a:xfrm>
          </p:grpSpPr>
          <p:cxnSp>
            <p:nvCxnSpPr>
              <p:cNvPr id="33" name="Straight Connector 32">
                <a:extLst>
                  <a:ext uri="{FF2B5EF4-FFF2-40B4-BE49-F238E27FC236}">
                    <a16:creationId xmlns:a16="http://schemas.microsoft.com/office/drawing/2014/main" id="{623AF407-6E9E-FF6E-39B4-94FC4D8E9774}"/>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4C8B98-CEF1-EDE0-FF52-9EBF7FE32362}"/>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9FAAE5-40E5-6B4E-9767-5FE2FFA361BB}"/>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6AF0834-CD38-7CBC-29D7-35D33BC6929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A520161-BF8E-255C-0F80-EBFA77567B70}"/>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F59C0746-4EC7-635F-00C1-D48211A3F48B}"/>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B656C88-2708-5319-6C3E-F8650C26F566}"/>
                </a:ext>
              </a:extLst>
            </p:cNvPr>
            <p:cNvGrpSpPr/>
            <p:nvPr/>
          </p:nvGrpSpPr>
          <p:grpSpPr>
            <a:xfrm>
              <a:off x="5606765" y="4045220"/>
              <a:ext cx="370967" cy="261620"/>
              <a:chOff x="10753571" y="4787961"/>
              <a:chExt cx="370967" cy="261620"/>
            </a:xfrm>
          </p:grpSpPr>
          <p:cxnSp>
            <p:nvCxnSpPr>
              <p:cNvPr id="28" name="Straight Connector 27">
                <a:extLst>
                  <a:ext uri="{FF2B5EF4-FFF2-40B4-BE49-F238E27FC236}">
                    <a16:creationId xmlns:a16="http://schemas.microsoft.com/office/drawing/2014/main" id="{A4ECC41A-0D4B-31DB-61E2-8C72EDA4A508}"/>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62772D2-EAF0-0B4E-7335-80CEEC67DC6F}"/>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FF8A0C-B275-B3B0-EC69-6A68B28BC0D1}"/>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D9255B-99F3-C4E6-FAD6-CDCD0B2DE954}"/>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ABDB0BE-349D-BC6A-DF94-7969CCDF2B2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03807B1A-D39C-526B-A2BC-DF338B3846A2}"/>
                </a:ext>
              </a:extLst>
            </p:cNvPr>
            <p:cNvCxnSpPr>
              <a:cxnSpLocks/>
            </p:cNvCxnSpPr>
            <p:nvPr/>
          </p:nvCxnSpPr>
          <p:spPr>
            <a:xfrm>
              <a:off x="5985469" y="3745869"/>
              <a:ext cx="307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495C814-1C17-739E-1583-D5D26638292D}"/>
                </a:ext>
              </a:extLst>
            </p:cNvPr>
            <p:cNvCxnSpPr>
              <a:cxnSpLocks/>
            </p:cNvCxnSpPr>
            <p:nvPr/>
          </p:nvCxnSpPr>
          <p:spPr>
            <a:xfrm>
              <a:off x="5978399" y="340213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0426BB3-4F73-1EB2-DB73-954EE9973C0D}"/>
                </a:ext>
              </a:extLst>
            </p:cNvPr>
            <p:cNvCxnSpPr>
              <a:cxnSpLocks/>
            </p:cNvCxnSpPr>
            <p:nvPr/>
          </p:nvCxnSpPr>
          <p:spPr>
            <a:xfrm>
              <a:off x="5977552" y="3616469"/>
              <a:ext cx="180" cy="433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D572E1-2945-1CD8-9CEC-238920CB9BCB}"/>
                </a:ext>
              </a:extLst>
            </p:cNvPr>
            <p:cNvCxnSpPr>
              <a:cxnSpLocks/>
            </p:cNvCxnSpPr>
            <p:nvPr/>
          </p:nvCxnSpPr>
          <p:spPr>
            <a:xfrm>
              <a:off x="5977552" y="430684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AECEF3-28C2-16EE-DC56-D95BB812B700}"/>
                </a:ext>
              </a:extLst>
            </p:cNvPr>
            <p:cNvCxnSpPr>
              <a:cxnSpLocks/>
            </p:cNvCxnSpPr>
            <p:nvPr/>
          </p:nvCxnSpPr>
          <p:spPr>
            <a:xfrm>
              <a:off x="5988297" y="27886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A799D74-D559-5946-2DAF-0393F3839ADD}"/>
                </a:ext>
              </a:extLst>
            </p:cNvPr>
            <p:cNvSpPr txBox="1"/>
            <p:nvPr/>
          </p:nvSpPr>
          <p:spPr>
            <a:xfrm>
              <a:off x="4917990" y="3616469"/>
              <a:ext cx="288862" cy="307777"/>
            </a:xfrm>
            <a:prstGeom prst="rect">
              <a:avLst/>
            </a:prstGeom>
            <a:noFill/>
          </p:spPr>
          <p:txBody>
            <a:bodyPr wrap="square" rtlCol="0">
              <a:spAutoFit/>
            </a:bodyPr>
            <a:lstStyle/>
            <a:p>
              <a:r>
                <a:rPr lang="en-US" sz="1400" dirty="0"/>
                <a:t>A</a:t>
              </a:r>
            </a:p>
          </p:txBody>
        </p:sp>
        <p:sp>
          <p:nvSpPr>
            <p:cNvPr id="23" name="TextBox 22">
              <a:extLst>
                <a:ext uri="{FF2B5EF4-FFF2-40B4-BE49-F238E27FC236}">
                  <a16:creationId xmlns:a16="http://schemas.microsoft.com/office/drawing/2014/main" id="{7B80BFC8-4D0B-1069-6284-C46802C984B2}"/>
                </a:ext>
              </a:extLst>
            </p:cNvPr>
            <p:cNvSpPr txBox="1"/>
            <p:nvPr/>
          </p:nvSpPr>
          <p:spPr>
            <a:xfrm>
              <a:off x="5760882" y="2459041"/>
              <a:ext cx="508473" cy="307777"/>
            </a:xfrm>
            <a:prstGeom prst="rect">
              <a:avLst/>
            </a:prstGeom>
            <a:noFill/>
          </p:spPr>
          <p:txBody>
            <a:bodyPr wrap="none" rtlCol="0">
              <a:spAutoFit/>
            </a:bodyPr>
            <a:lstStyle/>
            <a:p>
              <a:r>
                <a:rPr lang="en-US" sz="1400" dirty="0"/>
                <a:t>VDD</a:t>
              </a:r>
            </a:p>
          </p:txBody>
        </p:sp>
        <p:sp>
          <p:nvSpPr>
            <p:cNvPr id="24" name="TextBox 23">
              <a:extLst>
                <a:ext uri="{FF2B5EF4-FFF2-40B4-BE49-F238E27FC236}">
                  <a16:creationId xmlns:a16="http://schemas.microsoft.com/office/drawing/2014/main" id="{BD76E329-96F7-750A-6D95-4E4BE4EC5D76}"/>
                </a:ext>
              </a:extLst>
            </p:cNvPr>
            <p:cNvSpPr txBox="1"/>
            <p:nvPr/>
          </p:nvSpPr>
          <p:spPr>
            <a:xfrm>
              <a:off x="5737161" y="4667006"/>
              <a:ext cx="524503" cy="307777"/>
            </a:xfrm>
            <a:prstGeom prst="rect">
              <a:avLst/>
            </a:prstGeom>
            <a:noFill/>
          </p:spPr>
          <p:txBody>
            <a:bodyPr wrap="none" rtlCol="0">
              <a:spAutoFit/>
            </a:bodyPr>
            <a:lstStyle/>
            <a:p>
              <a:r>
                <a:rPr lang="en-US" sz="1400" dirty="0"/>
                <a:t>GND</a:t>
              </a:r>
            </a:p>
          </p:txBody>
        </p:sp>
        <p:sp>
          <p:nvSpPr>
            <p:cNvPr id="25" name="TextBox 24">
              <a:extLst>
                <a:ext uri="{FF2B5EF4-FFF2-40B4-BE49-F238E27FC236}">
                  <a16:creationId xmlns:a16="http://schemas.microsoft.com/office/drawing/2014/main" id="{24BD8BF1-3FED-A790-E533-85D7EEFB45F9}"/>
                </a:ext>
              </a:extLst>
            </p:cNvPr>
            <p:cNvSpPr txBox="1"/>
            <p:nvPr/>
          </p:nvSpPr>
          <p:spPr>
            <a:xfrm>
              <a:off x="6348699" y="3591980"/>
              <a:ext cx="506870" cy="307777"/>
            </a:xfrm>
            <a:prstGeom prst="rect">
              <a:avLst/>
            </a:prstGeom>
            <a:noFill/>
          </p:spPr>
          <p:txBody>
            <a:bodyPr wrap="none" rtlCol="0">
              <a:spAutoFit/>
            </a:bodyPr>
            <a:lstStyle/>
            <a:p>
              <a:r>
                <a:rPr lang="en-US" sz="1400" dirty="0"/>
                <a:t>OUT</a:t>
              </a:r>
            </a:p>
          </p:txBody>
        </p:sp>
        <p:cxnSp>
          <p:nvCxnSpPr>
            <p:cNvPr id="26" name="Straight Connector 25">
              <a:extLst>
                <a:ext uri="{FF2B5EF4-FFF2-40B4-BE49-F238E27FC236}">
                  <a16:creationId xmlns:a16="http://schemas.microsoft.com/office/drawing/2014/main" id="{280C5C66-E7A8-54CE-86B7-558AB53D8C01}"/>
                </a:ext>
              </a:extLst>
            </p:cNvPr>
            <p:cNvCxnSpPr>
              <a:cxnSpLocks/>
            </p:cNvCxnSpPr>
            <p:nvPr/>
          </p:nvCxnSpPr>
          <p:spPr>
            <a:xfrm>
              <a:off x="5606765" y="3271327"/>
              <a:ext cx="0" cy="90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2DBF266-F190-1C23-7132-2B00AE797E83}"/>
                </a:ext>
              </a:extLst>
            </p:cNvPr>
            <p:cNvCxnSpPr>
              <a:cxnSpLocks/>
            </p:cNvCxnSpPr>
            <p:nvPr/>
          </p:nvCxnSpPr>
          <p:spPr>
            <a:xfrm>
              <a:off x="5234044" y="3745869"/>
              <a:ext cx="3727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1053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colored squares&#10;&#10;AI-generated content may be incorrect.">
            <a:extLst>
              <a:ext uri="{FF2B5EF4-FFF2-40B4-BE49-F238E27FC236}">
                <a16:creationId xmlns:a16="http://schemas.microsoft.com/office/drawing/2014/main" id="{35B6DC55-F3C8-CD37-4EF4-FD48CB4021E4}"/>
              </a:ext>
            </a:extLst>
          </p:cNvPr>
          <p:cNvPicPr>
            <a:picLocks noChangeAspect="1"/>
          </p:cNvPicPr>
          <p:nvPr/>
        </p:nvPicPr>
        <p:blipFill>
          <a:blip r:embed="rId2"/>
          <a:srcRect r="8088" b="10612"/>
          <a:stretch/>
        </p:blipFill>
        <p:spPr>
          <a:xfrm>
            <a:off x="6981048" y="3787910"/>
            <a:ext cx="4176053" cy="2209072"/>
          </a:xfrm>
          <a:prstGeom prst="rect">
            <a:avLst/>
          </a:prstGeom>
        </p:spPr>
      </p:pic>
      <p:pic>
        <p:nvPicPr>
          <p:cNvPr id="6" name="Picture 5" descr="A group of colored rectangles with black crosses&#10;&#10;AI-generated content may be incorrect.">
            <a:extLst>
              <a:ext uri="{FF2B5EF4-FFF2-40B4-BE49-F238E27FC236}">
                <a16:creationId xmlns:a16="http://schemas.microsoft.com/office/drawing/2014/main" id="{A2EF58BE-E6C7-D4F8-FF34-3083F9345247}"/>
              </a:ext>
            </a:extLst>
          </p:cNvPr>
          <p:cNvPicPr>
            <a:picLocks noChangeAspect="1"/>
          </p:cNvPicPr>
          <p:nvPr/>
        </p:nvPicPr>
        <p:blipFill>
          <a:blip r:embed="rId3"/>
          <a:srcRect b="15061"/>
          <a:stretch/>
        </p:blipFill>
        <p:spPr>
          <a:xfrm>
            <a:off x="6920524" y="1071170"/>
            <a:ext cx="4394743" cy="2165809"/>
          </a:xfrm>
          <a:prstGeom prst="rect">
            <a:avLst/>
          </a:prstGeom>
        </p:spPr>
      </p:pic>
      <p:sp>
        <p:nvSpPr>
          <p:cNvPr id="2" name="Title 1">
            <a:extLst>
              <a:ext uri="{FF2B5EF4-FFF2-40B4-BE49-F238E27FC236}">
                <a16:creationId xmlns:a16="http://schemas.microsoft.com/office/drawing/2014/main" id="{D2C2AFBD-7E54-A798-5F33-9058B915BD87}"/>
              </a:ext>
            </a:extLst>
          </p:cNvPr>
          <p:cNvSpPr>
            <a:spLocks noGrp="1"/>
          </p:cNvSpPr>
          <p:nvPr>
            <p:ph type="title"/>
          </p:nvPr>
        </p:nvSpPr>
        <p:spPr/>
        <p:txBody>
          <a:bodyPr/>
          <a:lstStyle/>
          <a:p>
            <a:r>
              <a:rPr lang="en-US" dirty="0"/>
              <a:t>Drawing Layers</a:t>
            </a:r>
          </a:p>
        </p:txBody>
      </p:sp>
      <p:sp>
        <p:nvSpPr>
          <p:cNvPr id="14" name="Content Placeholder 13">
            <a:extLst>
              <a:ext uri="{FF2B5EF4-FFF2-40B4-BE49-F238E27FC236}">
                <a16:creationId xmlns:a16="http://schemas.microsoft.com/office/drawing/2014/main" id="{22880E78-41BB-EE0E-41B0-96C714D11827}"/>
              </a:ext>
            </a:extLst>
          </p:cNvPr>
          <p:cNvSpPr>
            <a:spLocks noGrp="1"/>
          </p:cNvSpPr>
          <p:nvPr>
            <p:ph idx="1"/>
          </p:nvPr>
        </p:nvSpPr>
        <p:spPr>
          <a:xfrm>
            <a:off x="838200" y="1825625"/>
            <a:ext cx="5531603" cy="4351338"/>
          </a:xfrm>
        </p:spPr>
        <p:txBody>
          <a:bodyPr/>
          <a:lstStyle/>
          <a:p>
            <a:r>
              <a:rPr lang="en-US" dirty="0"/>
              <a:t>Metal – Conductor</a:t>
            </a:r>
          </a:p>
          <a:p>
            <a:r>
              <a:rPr lang="en-US" dirty="0"/>
              <a:t>N-Doped Silicon</a:t>
            </a:r>
          </a:p>
          <a:p>
            <a:r>
              <a:rPr lang="en-US" dirty="0"/>
              <a:t>P-Doped Silicon</a:t>
            </a:r>
          </a:p>
          <a:p>
            <a:r>
              <a:rPr lang="en-US" dirty="0"/>
              <a:t>Polysilicon</a:t>
            </a:r>
          </a:p>
          <a:p>
            <a:r>
              <a:rPr lang="en-US" dirty="0"/>
              <a:t>These are not connected unless you place a "Via" at a connection point</a:t>
            </a:r>
          </a:p>
          <a:p>
            <a:r>
              <a:rPr lang="en-US" dirty="0"/>
              <a:t>The Via is a vertical connector between layers</a:t>
            </a:r>
          </a:p>
        </p:txBody>
      </p:sp>
      <p:pic>
        <p:nvPicPr>
          <p:cNvPr id="8" name="Picture 7" descr="A group of colored rectangles with black crosses&#10;&#10;AI-generated content may be incorrect.">
            <a:extLst>
              <a:ext uri="{FF2B5EF4-FFF2-40B4-BE49-F238E27FC236}">
                <a16:creationId xmlns:a16="http://schemas.microsoft.com/office/drawing/2014/main" id="{F869CBC9-6D6A-ACED-7845-98F9731B97C2}"/>
              </a:ext>
            </a:extLst>
          </p:cNvPr>
          <p:cNvPicPr>
            <a:picLocks noChangeAspect="1"/>
          </p:cNvPicPr>
          <p:nvPr/>
        </p:nvPicPr>
        <p:blipFill>
          <a:blip r:embed="rId3"/>
          <a:srcRect b="14117"/>
          <a:stretch/>
        </p:blipFill>
        <p:spPr>
          <a:xfrm>
            <a:off x="6920524" y="1027906"/>
            <a:ext cx="4433276" cy="2209073"/>
          </a:xfrm>
          <a:prstGeom prst="rect">
            <a:avLst/>
          </a:prstGeom>
        </p:spPr>
      </p:pic>
      <p:pic>
        <p:nvPicPr>
          <p:cNvPr id="10" name="Picture 9" descr="A group of colored squares&#10;&#10;AI-generated content may be incorrect.">
            <a:extLst>
              <a:ext uri="{FF2B5EF4-FFF2-40B4-BE49-F238E27FC236}">
                <a16:creationId xmlns:a16="http://schemas.microsoft.com/office/drawing/2014/main" id="{F7E8C7FC-9F06-1585-2238-343F8DE4C45A}"/>
              </a:ext>
            </a:extLst>
          </p:cNvPr>
          <p:cNvPicPr>
            <a:picLocks noChangeAspect="1"/>
          </p:cNvPicPr>
          <p:nvPr/>
        </p:nvPicPr>
        <p:blipFill>
          <a:blip r:embed="rId2"/>
          <a:srcRect b="9317"/>
          <a:stretch/>
        </p:blipFill>
        <p:spPr>
          <a:xfrm>
            <a:off x="6875132" y="3787910"/>
            <a:ext cx="4649460" cy="2293314"/>
          </a:xfrm>
          <a:prstGeom prst="rect">
            <a:avLst/>
          </a:prstGeom>
        </p:spPr>
      </p:pic>
      <p:pic>
        <p:nvPicPr>
          <p:cNvPr id="13" name="Picture 12" descr="A screen shot of a NOT gate implemented in the VLSI design layout tool associated with this course. https://www.ca4e.com/tools/mistic/">
            <a:extLst>
              <a:ext uri="{FF2B5EF4-FFF2-40B4-BE49-F238E27FC236}">
                <a16:creationId xmlns:a16="http://schemas.microsoft.com/office/drawing/2014/main" id="{17399D87-3C01-1A18-B495-B7B600DF4B5A}"/>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64409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n image of the specification sheet of the Raytheon 6CG8A Vacuum Tube from https://frank.pocnet.net/sheets/127/6/6CG8A.pdf&#10;It shows the first [page of the specification with the dimensions of the tube (2.188 inches tall) and the number of pins (8).  The content of the text is not particularly relevant - it is more fun as a historical document.">
            <a:extLst>
              <a:ext uri="{FF2B5EF4-FFF2-40B4-BE49-F238E27FC236}">
                <a16:creationId xmlns:a16="http://schemas.microsoft.com/office/drawing/2014/main" id="{3B897C92-0B5C-8743-5D89-2F13ED4FD46F}"/>
              </a:ext>
            </a:extLst>
          </p:cNvPr>
          <p:cNvPicPr>
            <a:picLocks noChangeAspect="1"/>
          </p:cNvPicPr>
          <p:nvPr/>
        </p:nvPicPr>
        <p:blipFill>
          <a:blip r:embed="rId3"/>
          <a:stretch>
            <a:fillRect/>
          </a:stretch>
        </p:blipFill>
        <p:spPr>
          <a:xfrm>
            <a:off x="370557" y="177800"/>
            <a:ext cx="7031286" cy="5645666"/>
          </a:xfrm>
          <a:prstGeom prst="rect">
            <a:avLst/>
          </a:prstGeom>
        </p:spPr>
      </p:pic>
      <p:sp>
        <p:nvSpPr>
          <p:cNvPr id="10" name="TextBox 9">
            <a:extLst>
              <a:ext uri="{FF2B5EF4-FFF2-40B4-BE49-F238E27FC236}">
                <a16:creationId xmlns:a16="http://schemas.microsoft.com/office/drawing/2014/main" id="{2D5A19BE-DC40-7D40-9D96-DF6EB86F21E8}"/>
              </a:ext>
            </a:extLst>
          </p:cNvPr>
          <p:cNvSpPr txBox="1"/>
          <p:nvPr/>
        </p:nvSpPr>
        <p:spPr>
          <a:xfrm>
            <a:off x="5907757" y="4006334"/>
            <a:ext cx="6096000" cy="400110"/>
          </a:xfrm>
          <a:prstGeom prst="rect">
            <a:avLst/>
          </a:prstGeom>
          <a:solidFill>
            <a:schemeClr val="bg1"/>
          </a:solidFill>
          <a:ln>
            <a:solidFill>
              <a:schemeClr val="tx1"/>
            </a:solidFill>
          </a:ln>
        </p:spPr>
        <p:txBody>
          <a:bodyPr wrap="square">
            <a:spAutoFit/>
          </a:bodyPr>
          <a:lstStyle/>
          <a:p>
            <a:r>
              <a:rPr lang="en-US" sz="2000" dirty="0"/>
              <a:t>https://</a:t>
            </a:r>
            <a:r>
              <a:rPr lang="en-US" sz="2000" dirty="0" err="1"/>
              <a:t>frank.pocnet.net</a:t>
            </a:r>
            <a:r>
              <a:rPr lang="en-US" sz="2000" dirty="0"/>
              <a:t>/sheets/127/6/6CG8A.pdf</a:t>
            </a:r>
          </a:p>
        </p:txBody>
      </p:sp>
    </p:spTree>
    <p:extLst>
      <p:ext uri="{BB962C8B-B14F-4D97-AF65-F5344CB8AC3E}">
        <p14:creationId xmlns:p14="http://schemas.microsoft.com/office/powerpoint/2010/main" val="1046107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E83C-4741-A864-BD7B-19446AA35CBF}"/>
            </a:ext>
          </a:extLst>
        </p:cNvPr>
        <p:cNvGrpSpPr/>
        <p:nvPr/>
      </p:nvGrpSpPr>
      <p:grpSpPr>
        <a:xfrm>
          <a:off x="0" y="0"/>
          <a:ext cx="0" cy="0"/>
          <a:chOff x="0" y="0"/>
          <a:chExt cx="0" cy="0"/>
        </a:xfrm>
      </p:grpSpPr>
      <p:pic>
        <p:nvPicPr>
          <p:cNvPr id="9" name="Picture 8" descr="A colorful squares with black and white symbols&#10;&#10;AI-generated content may be incorrect.">
            <a:extLst>
              <a:ext uri="{FF2B5EF4-FFF2-40B4-BE49-F238E27FC236}">
                <a16:creationId xmlns:a16="http://schemas.microsoft.com/office/drawing/2014/main" id="{DE0BABD8-FA67-2F10-6A8A-B59F13825B56}"/>
              </a:ext>
            </a:extLst>
          </p:cNvPr>
          <p:cNvPicPr>
            <a:picLocks noChangeAspect="1"/>
          </p:cNvPicPr>
          <p:nvPr/>
        </p:nvPicPr>
        <p:blipFill>
          <a:blip r:embed="rId2"/>
          <a:stretch>
            <a:fillRect/>
          </a:stretch>
        </p:blipFill>
        <p:spPr>
          <a:xfrm>
            <a:off x="6981047" y="3787910"/>
            <a:ext cx="4312230" cy="2375509"/>
          </a:xfrm>
          <a:prstGeom prst="rect">
            <a:avLst/>
          </a:prstGeom>
        </p:spPr>
      </p:pic>
      <p:pic>
        <p:nvPicPr>
          <p:cNvPr id="11" name="Picture 10" descr="A group of squares with different symbols&#10;&#10;AI-generated content may be incorrect.">
            <a:extLst>
              <a:ext uri="{FF2B5EF4-FFF2-40B4-BE49-F238E27FC236}">
                <a16:creationId xmlns:a16="http://schemas.microsoft.com/office/drawing/2014/main" id="{0C0F8B50-14B8-9D8A-EA7A-9D6E1C267B63}"/>
              </a:ext>
            </a:extLst>
          </p:cNvPr>
          <p:cNvPicPr>
            <a:picLocks noChangeAspect="1"/>
          </p:cNvPicPr>
          <p:nvPr/>
        </p:nvPicPr>
        <p:blipFill>
          <a:blip r:embed="rId3"/>
          <a:stretch>
            <a:fillRect/>
          </a:stretch>
        </p:blipFill>
        <p:spPr>
          <a:xfrm>
            <a:off x="7071831" y="1113604"/>
            <a:ext cx="4085270" cy="2211025"/>
          </a:xfrm>
          <a:prstGeom prst="rect">
            <a:avLst/>
          </a:prstGeom>
        </p:spPr>
      </p:pic>
      <p:sp>
        <p:nvSpPr>
          <p:cNvPr id="2" name="Title 1">
            <a:extLst>
              <a:ext uri="{FF2B5EF4-FFF2-40B4-BE49-F238E27FC236}">
                <a16:creationId xmlns:a16="http://schemas.microsoft.com/office/drawing/2014/main" id="{F8F1740B-BEEF-5548-075D-B83EC970ED94}"/>
              </a:ext>
            </a:extLst>
          </p:cNvPr>
          <p:cNvSpPr>
            <a:spLocks noGrp="1"/>
          </p:cNvSpPr>
          <p:nvPr>
            <p:ph type="title"/>
          </p:nvPr>
        </p:nvSpPr>
        <p:spPr>
          <a:xfrm>
            <a:off x="838200" y="365125"/>
            <a:ext cx="4694695" cy="1325563"/>
          </a:xfrm>
        </p:spPr>
        <p:txBody>
          <a:bodyPr/>
          <a:lstStyle/>
          <a:p>
            <a:r>
              <a:rPr lang="en-US" dirty="0"/>
              <a:t>Transistors</a:t>
            </a:r>
          </a:p>
        </p:txBody>
      </p:sp>
      <p:sp>
        <p:nvSpPr>
          <p:cNvPr id="13" name="Content Placeholder 12">
            <a:extLst>
              <a:ext uri="{FF2B5EF4-FFF2-40B4-BE49-F238E27FC236}">
                <a16:creationId xmlns:a16="http://schemas.microsoft.com/office/drawing/2014/main" id="{300B934E-A215-58A5-BCFF-5237BCAF3EC0}"/>
              </a:ext>
            </a:extLst>
          </p:cNvPr>
          <p:cNvSpPr>
            <a:spLocks noGrp="1"/>
          </p:cNvSpPr>
          <p:nvPr>
            <p:ph idx="1"/>
          </p:nvPr>
        </p:nvSpPr>
        <p:spPr>
          <a:xfrm>
            <a:off x="838200" y="1825625"/>
            <a:ext cx="5097651" cy="4351338"/>
          </a:xfrm>
        </p:spPr>
        <p:txBody>
          <a:bodyPr/>
          <a:lstStyle/>
          <a:p>
            <a:r>
              <a:rPr lang="en-US" dirty="0"/>
              <a:t>When N-Doped Silicon crosses Polysilicon an NMOS Transistor is created</a:t>
            </a:r>
          </a:p>
          <a:p>
            <a:r>
              <a:rPr lang="en-US" dirty="0"/>
              <a:t>When P-Doped Silicon crosses Polysilicon an NMOS Transistor is created</a:t>
            </a:r>
          </a:p>
          <a:p>
            <a:r>
              <a:rPr lang="en-US" dirty="0"/>
              <a:t>The voltage on the Polysilicon controls the conductivity of the transistors</a:t>
            </a:r>
          </a:p>
          <a:p>
            <a:endParaRPr lang="en-US" dirty="0"/>
          </a:p>
        </p:txBody>
      </p:sp>
      <p:pic>
        <p:nvPicPr>
          <p:cNvPr id="7" name="Picture 6" descr="A screen shot of a NOT gate implemented in the VLSI design layout tool associated with this course. https://www.ca4e.com/tools/mistic/">
            <a:extLst>
              <a:ext uri="{FF2B5EF4-FFF2-40B4-BE49-F238E27FC236}">
                <a16:creationId xmlns:a16="http://schemas.microsoft.com/office/drawing/2014/main" id="{D68213E9-D026-9226-8B37-D7D751126FC1}"/>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1772721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6109-A212-8073-9867-F8173EC747CB}"/>
              </a:ext>
            </a:extLst>
          </p:cNvPr>
          <p:cNvSpPr>
            <a:spLocks noGrp="1"/>
          </p:cNvSpPr>
          <p:nvPr>
            <p:ph type="title"/>
          </p:nvPr>
        </p:nvSpPr>
        <p:spPr>
          <a:xfrm>
            <a:off x="838200" y="365125"/>
            <a:ext cx="4880675" cy="1325563"/>
          </a:xfrm>
        </p:spPr>
        <p:txBody>
          <a:bodyPr/>
          <a:lstStyle/>
          <a:p>
            <a:r>
              <a:rPr lang="en-US" dirty="0"/>
              <a:t>About Layout</a:t>
            </a:r>
          </a:p>
        </p:txBody>
      </p:sp>
      <p:sp>
        <p:nvSpPr>
          <p:cNvPr id="3" name="Content Placeholder 2">
            <a:extLst>
              <a:ext uri="{FF2B5EF4-FFF2-40B4-BE49-F238E27FC236}">
                <a16:creationId xmlns:a16="http://schemas.microsoft.com/office/drawing/2014/main" id="{18876373-989A-ED00-BCD3-44A2550BD0E4}"/>
              </a:ext>
            </a:extLst>
          </p:cNvPr>
          <p:cNvSpPr>
            <a:spLocks noGrp="1"/>
          </p:cNvSpPr>
          <p:nvPr>
            <p:ph idx="1"/>
          </p:nvPr>
        </p:nvSpPr>
        <p:spPr>
          <a:xfrm>
            <a:off x="838200" y="1825625"/>
            <a:ext cx="5826071" cy="4351338"/>
          </a:xfrm>
        </p:spPr>
        <p:txBody>
          <a:bodyPr>
            <a:normAutofit lnSpcReduction="10000"/>
          </a:bodyPr>
          <a:lstStyle/>
          <a:p>
            <a:r>
              <a:rPr lang="en-US" dirty="0"/>
              <a:t>Mistic is greatly simplified</a:t>
            </a:r>
          </a:p>
          <a:p>
            <a:r>
              <a:rPr lang="en-US" dirty="0"/>
              <a:t>Mistic circuit emulation is very simple</a:t>
            </a:r>
          </a:p>
          <a:p>
            <a:r>
              <a:rPr lang="en-US" dirty="0"/>
              <a:t>AI: Explain the differences between VLSI layout as might be used in the Magic circuit design tool and the actual construction of chips on silicon wafers</a:t>
            </a:r>
          </a:p>
          <a:p>
            <a:r>
              <a:rPr lang="en-US" dirty="0"/>
              <a:t>For example – You can't overlap N+ and P+ due to manufacturing limitations</a:t>
            </a:r>
          </a:p>
        </p:txBody>
      </p:sp>
      <p:pic>
        <p:nvPicPr>
          <p:cNvPr id="7" name="Picture 6" descr="A picture with the left diagram showing P+ Silicon connecting directly to N+ Silicon with a Via which is not allowed.  One the right the N+ and P+ are not touching be a short metal segment and two Vias are used to move current from the P+ to the N+.">
            <a:extLst>
              <a:ext uri="{FF2B5EF4-FFF2-40B4-BE49-F238E27FC236}">
                <a16:creationId xmlns:a16="http://schemas.microsoft.com/office/drawing/2014/main" id="{850B8CE3-DF57-CB77-652A-8A9532EC2D5F}"/>
              </a:ext>
            </a:extLst>
          </p:cNvPr>
          <p:cNvPicPr>
            <a:picLocks noChangeAspect="1"/>
          </p:cNvPicPr>
          <p:nvPr/>
        </p:nvPicPr>
        <p:blipFill>
          <a:blip r:embed="rId3"/>
          <a:stretch>
            <a:fillRect/>
          </a:stretch>
        </p:blipFill>
        <p:spPr>
          <a:xfrm>
            <a:off x="7928021" y="1460945"/>
            <a:ext cx="3255298" cy="2540349"/>
          </a:xfrm>
          <a:prstGeom prst="rect">
            <a:avLst/>
          </a:prstGeom>
        </p:spPr>
      </p:pic>
      <p:sp>
        <p:nvSpPr>
          <p:cNvPr id="8" name="TextBox 7">
            <a:extLst>
              <a:ext uri="{FF2B5EF4-FFF2-40B4-BE49-F238E27FC236}">
                <a16:creationId xmlns:a16="http://schemas.microsoft.com/office/drawing/2014/main" id="{86B28EEA-4479-F931-E6A6-826221127267}"/>
              </a:ext>
            </a:extLst>
          </p:cNvPr>
          <p:cNvSpPr txBox="1"/>
          <p:nvPr/>
        </p:nvSpPr>
        <p:spPr>
          <a:xfrm>
            <a:off x="7928021" y="4602996"/>
            <a:ext cx="3303661" cy="461665"/>
          </a:xfrm>
          <a:prstGeom prst="rect">
            <a:avLst/>
          </a:prstGeom>
          <a:noFill/>
        </p:spPr>
        <p:txBody>
          <a:bodyPr wrap="none" rtlCol="0">
            <a:spAutoFit/>
          </a:bodyPr>
          <a:lstStyle/>
          <a:p>
            <a:r>
              <a:rPr lang="en-US" sz="2400" dirty="0"/>
              <a:t>Cannot be manufactured</a:t>
            </a:r>
          </a:p>
        </p:txBody>
      </p:sp>
      <p:cxnSp>
        <p:nvCxnSpPr>
          <p:cNvPr id="10" name="Straight Arrow Connector 9">
            <a:extLst>
              <a:ext uri="{FF2B5EF4-FFF2-40B4-BE49-F238E27FC236}">
                <a16:creationId xmlns:a16="http://schemas.microsoft.com/office/drawing/2014/main" id="{87B9E6B4-06D0-6186-BE90-80F5865224F9}"/>
              </a:ext>
            </a:extLst>
          </p:cNvPr>
          <p:cNvCxnSpPr>
            <a:cxnSpLocks/>
          </p:cNvCxnSpPr>
          <p:nvPr/>
        </p:nvCxnSpPr>
        <p:spPr>
          <a:xfrm flipV="1">
            <a:off x="8415580" y="3945685"/>
            <a:ext cx="0" cy="65731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648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Looking at the Layers</a:t>
            </a:r>
          </a:p>
        </p:txBody>
      </p:sp>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239DC47A-19F8-8DD3-1338-46FC0B58B3C1}"/>
              </a:ext>
            </a:extLst>
          </p:cNvPr>
          <p:cNvPicPr>
            <a:picLocks noChangeAspect="1"/>
          </p:cNvPicPr>
          <p:nvPr/>
        </p:nvPicPr>
        <p:blipFill>
          <a:blip r:embed="rId5"/>
          <a:srcRect t="8934" b="83557"/>
          <a:stretch/>
        </p:blipFill>
        <p:spPr>
          <a:xfrm>
            <a:off x="3449341" y="5256915"/>
            <a:ext cx="4867360" cy="426278"/>
          </a:xfrm>
          <a:prstGeom prst="rect">
            <a:avLst/>
          </a:prstGeom>
        </p:spPr>
      </p:pic>
    </p:spTree>
    <p:extLst>
      <p:ext uri="{BB962C8B-B14F-4D97-AF65-F5344CB8AC3E}">
        <p14:creationId xmlns:p14="http://schemas.microsoft.com/office/powerpoint/2010/main" val="358823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EFEF6-ADD6-F914-68AC-D708CC4E6CED}"/>
            </a:ext>
          </a:extLst>
        </p:cNvPr>
        <p:cNvGrpSpPr/>
        <p:nvPr/>
      </p:nvGrpSpPr>
      <p:grpSpPr>
        <a:xfrm>
          <a:off x="0" y="0"/>
          <a:ext cx="0" cy="0"/>
          <a:chOff x="0" y="0"/>
          <a:chExt cx="0" cy="0"/>
        </a:xfrm>
      </p:grpSpPr>
      <p:pic>
        <p:nvPicPr>
          <p:cNvPr id="3" name="Picture 2" descr="A screenshot of a crossword puzzle&#10;&#10;AI-generated content may be incorrect.">
            <a:extLst>
              <a:ext uri="{FF2B5EF4-FFF2-40B4-BE49-F238E27FC236}">
                <a16:creationId xmlns:a16="http://schemas.microsoft.com/office/drawing/2014/main" id="{37BF5B68-6956-ED5A-F5FF-1793FCAEA6FE}"/>
              </a:ext>
            </a:extLst>
          </p:cNvPr>
          <p:cNvPicPr>
            <a:picLocks noChangeAspect="1"/>
          </p:cNvPicPr>
          <p:nvPr/>
        </p:nvPicPr>
        <p:blipFill>
          <a:blip r:embed="rId2"/>
          <a:stretch>
            <a:fillRect/>
          </a:stretch>
        </p:blipFill>
        <p:spPr>
          <a:xfrm>
            <a:off x="8653610" y="2047289"/>
            <a:ext cx="3174464" cy="3833111"/>
          </a:xfrm>
          <a:prstGeom prst="rect">
            <a:avLst/>
          </a:prstGeom>
        </p:spPr>
      </p:pic>
      <p:pic>
        <p:nvPicPr>
          <p:cNvPr id="5" name="Picture 4" descr="A screenshot of a crossword puzzle&#10;&#10;AI-generated content may be incorrect.">
            <a:extLst>
              <a:ext uri="{FF2B5EF4-FFF2-40B4-BE49-F238E27FC236}">
                <a16:creationId xmlns:a16="http://schemas.microsoft.com/office/drawing/2014/main" id="{A4424471-7773-B53B-1937-AD6C92C19EF3}"/>
              </a:ext>
            </a:extLst>
          </p:cNvPr>
          <p:cNvPicPr>
            <a:picLocks noChangeAspect="1"/>
          </p:cNvPicPr>
          <p:nvPr/>
        </p:nvPicPr>
        <p:blipFill>
          <a:blip r:embed="rId3"/>
          <a:stretch>
            <a:fillRect/>
          </a:stretch>
        </p:blipFill>
        <p:spPr>
          <a:xfrm>
            <a:off x="4642699" y="1951692"/>
            <a:ext cx="3359564" cy="4152642"/>
          </a:xfrm>
          <a:prstGeom prst="rect">
            <a:avLst/>
          </a:prstGeom>
        </p:spPr>
      </p:pic>
      <p:sp>
        <p:nvSpPr>
          <p:cNvPr id="10" name="Title 9">
            <a:extLst>
              <a:ext uri="{FF2B5EF4-FFF2-40B4-BE49-F238E27FC236}">
                <a16:creationId xmlns:a16="http://schemas.microsoft.com/office/drawing/2014/main" id="{EE8B5C53-CA7F-C92F-DDC8-E623A92A5E91}"/>
              </a:ext>
            </a:extLst>
          </p:cNvPr>
          <p:cNvSpPr>
            <a:spLocks noGrp="1"/>
          </p:cNvSpPr>
          <p:nvPr>
            <p:ph type="title"/>
          </p:nvPr>
        </p:nvSpPr>
        <p:spPr>
          <a:xfrm>
            <a:off x="838200" y="365125"/>
            <a:ext cx="8228308" cy="1325563"/>
          </a:xfrm>
        </p:spPr>
        <p:txBody>
          <a:bodyPr/>
          <a:lstStyle/>
          <a:p>
            <a:r>
              <a:rPr lang="en-US" dirty="0"/>
              <a:t>VLSI CMOS Not</a:t>
            </a:r>
          </a:p>
        </p:txBody>
      </p:sp>
      <p:pic>
        <p:nvPicPr>
          <p:cNvPr id="18" name="Picture 8" descr="NOT gate symbol with one input (A) and one output (Q)">
            <a:extLst>
              <a:ext uri="{FF2B5EF4-FFF2-40B4-BE49-F238E27FC236}">
                <a16:creationId xmlns:a16="http://schemas.microsoft.com/office/drawing/2014/main" id="{51551096-EDA5-112A-5D59-A73F4A1E1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410" y="550618"/>
            <a:ext cx="2290982" cy="9545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F84C2C7-0F94-DF81-D452-A780B36E7BAE}"/>
              </a:ext>
            </a:extLst>
          </p:cNvPr>
          <p:cNvSpPr txBox="1"/>
          <p:nvPr/>
        </p:nvSpPr>
        <p:spPr>
          <a:xfrm>
            <a:off x="8185604" y="3213590"/>
            <a:ext cx="854721" cy="369332"/>
          </a:xfrm>
          <a:prstGeom prst="rect">
            <a:avLst/>
          </a:prstGeom>
          <a:noFill/>
        </p:spPr>
        <p:txBody>
          <a:bodyPr wrap="none" rtlCol="0">
            <a:spAutoFit/>
          </a:bodyPr>
          <a:lstStyle/>
          <a:p>
            <a:r>
              <a:rPr lang="en-US" dirty="0"/>
              <a:t>Input 1</a:t>
            </a:r>
          </a:p>
        </p:txBody>
      </p:sp>
      <p:sp>
        <p:nvSpPr>
          <p:cNvPr id="9" name="TextBox 8">
            <a:extLst>
              <a:ext uri="{FF2B5EF4-FFF2-40B4-BE49-F238E27FC236}">
                <a16:creationId xmlns:a16="http://schemas.microsoft.com/office/drawing/2014/main" id="{10155D57-207B-1CD0-339F-07966CB77A00}"/>
              </a:ext>
            </a:extLst>
          </p:cNvPr>
          <p:cNvSpPr txBox="1"/>
          <p:nvPr/>
        </p:nvSpPr>
        <p:spPr>
          <a:xfrm>
            <a:off x="4180097" y="3271316"/>
            <a:ext cx="854721" cy="369332"/>
          </a:xfrm>
          <a:prstGeom prst="rect">
            <a:avLst/>
          </a:prstGeom>
          <a:noFill/>
        </p:spPr>
        <p:txBody>
          <a:bodyPr wrap="none" rtlCol="0">
            <a:spAutoFit/>
          </a:bodyPr>
          <a:lstStyle/>
          <a:p>
            <a:r>
              <a:rPr lang="en-US" dirty="0"/>
              <a:t>Input 0</a:t>
            </a:r>
          </a:p>
        </p:txBody>
      </p:sp>
      <p:grpSp>
        <p:nvGrpSpPr>
          <p:cNvPr id="2" name="Group 1" descr="A CMOS Not gate - it has a PMOS transistor at the top connected between VDD and the OUT line.  It has an NMOS transistor at the bottom conneced between the common OUT line and the ground.  The Input (A) is connect to the gate input of both transistors.&#13;&#10;">
            <a:extLst>
              <a:ext uri="{FF2B5EF4-FFF2-40B4-BE49-F238E27FC236}">
                <a16:creationId xmlns:a16="http://schemas.microsoft.com/office/drawing/2014/main" id="{5210EDC0-CD47-318E-CC50-95EFC83B651C}"/>
              </a:ext>
            </a:extLst>
          </p:cNvPr>
          <p:cNvGrpSpPr/>
          <p:nvPr/>
        </p:nvGrpSpPr>
        <p:grpSpPr>
          <a:xfrm>
            <a:off x="1182058" y="2382777"/>
            <a:ext cx="1937579" cy="2515742"/>
            <a:chOff x="4917990" y="2459041"/>
            <a:chExt cx="1937579" cy="2515742"/>
          </a:xfrm>
        </p:grpSpPr>
        <p:grpSp>
          <p:nvGrpSpPr>
            <p:cNvPr id="4" name="Group 3">
              <a:extLst>
                <a:ext uri="{FF2B5EF4-FFF2-40B4-BE49-F238E27FC236}">
                  <a16:creationId xmlns:a16="http://schemas.microsoft.com/office/drawing/2014/main" id="{2C543688-9E3C-8535-98A4-C0779E1781C1}"/>
                </a:ext>
              </a:extLst>
            </p:cNvPr>
            <p:cNvGrpSpPr/>
            <p:nvPr/>
          </p:nvGrpSpPr>
          <p:grpSpPr>
            <a:xfrm>
              <a:off x="5607432" y="3140516"/>
              <a:ext cx="370967" cy="261620"/>
              <a:chOff x="3408218" y="2196942"/>
              <a:chExt cx="4311227" cy="3040439"/>
            </a:xfrm>
          </p:grpSpPr>
          <p:cxnSp>
            <p:nvCxnSpPr>
              <p:cNvPr id="33" name="Straight Connector 32">
                <a:extLst>
                  <a:ext uri="{FF2B5EF4-FFF2-40B4-BE49-F238E27FC236}">
                    <a16:creationId xmlns:a16="http://schemas.microsoft.com/office/drawing/2014/main" id="{034E599E-5C8E-194A-7D46-66A4B2C5F6D4}"/>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908E6-8053-8006-493B-E9444F343B75}"/>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7F4F3C-EE6E-716D-7DC8-C1D77E16919E}"/>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BAF636-8624-AEA6-3E5E-43081A3F0561}"/>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F833B1B-CA91-A459-BFD3-D088F75264CF}"/>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B5EAB588-1A7A-F3FB-CBBB-5A3162F0BE28}"/>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1DC6E505-5568-36F4-4E04-9F459C24D203}"/>
                </a:ext>
              </a:extLst>
            </p:cNvPr>
            <p:cNvGrpSpPr/>
            <p:nvPr/>
          </p:nvGrpSpPr>
          <p:grpSpPr>
            <a:xfrm>
              <a:off x="5606765" y="4045220"/>
              <a:ext cx="370967" cy="261620"/>
              <a:chOff x="10753571" y="4787961"/>
              <a:chExt cx="370967" cy="261620"/>
            </a:xfrm>
          </p:grpSpPr>
          <p:cxnSp>
            <p:nvCxnSpPr>
              <p:cNvPr id="28" name="Straight Connector 27">
                <a:extLst>
                  <a:ext uri="{FF2B5EF4-FFF2-40B4-BE49-F238E27FC236}">
                    <a16:creationId xmlns:a16="http://schemas.microsoft.com/office/drawing/2014/main" id="{0B5DCF93-FB00-4FAD-4ACE-B7E9AD937B21}"/>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2E87A5-B40B-3697-D5E9-ACC1C0F4A3DF}"/>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CD220E-B944-4E03-8883-79678448E9AC}"/>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DB65E7E-8C3D-7368-313A-3DD25DE18D77}"/>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0714BF-79DB-C093-92E6-DA3E68E7199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A6746711-8847-3E13-C650-334EBCABB466}"/>
                </a:ext>
              </a:extLst>
            </p:cNvPr>
            <p:cNvCxnSpPr>
              <a:cxnSpLocks/>
            </p:cNvCxnSpPr>
            <p:nvPr/>
          </p:nvCxnSpPr>
          <p:spPr>
            <a:xfrm>
              <a:off x="5985469" y="3745869"/>
              <a:ext cx="307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42C6C7-9856-5F3D-9593-FFD275624CF5}"/>
                </a:ext>
              </a:extLst>
            </p:cNvPr>
            <p:cNvCxnSpPr>
              <a:cxnSpLocks/>
            </p:cNvCxnSpPr>
            <p:nvPr/>
          </p:nvCxnSpPr>
          <p:spPr>
            <a:xfrm>
              <a:off x="5978399" y="340213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E30D66-AD94-3E1F-B95F-16D6FC52053B}"/>
                </a:ext>
              </a:extLst>
            </p:cNvPr>
            <p:cNvCxnSpPr>
              <a:cxnSpLocks/>
            </p:cNvCxnSpPr>
            <p:nvPr/>
          </p:nvCxnSpPr>
          <p:spPr>
            <a:xfrm>
              <a:off x="5977552" y="3616469"/>
              <a:ext cx="180" cy="433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C7260D-5003-6C07-B792-97D18F7AF1D3}"/>
                </a:ext>
              </a:extLst>
            </p:cNvPr>
            <p:cNvCxnSpPr>
              <a:cxnSpLocks/>
            </p:cNvCxnSpPr>
            <p:nvPr/>
          </p:nvCxnSpPr>
          <p:spPr>
            <a:xfrm>
              <a:off x="5977552" y="430684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01074FA-D3AB-A222-463F-2A8F0F46D60A}"/>
                </a:ext>
              </a:extLst>
            </p:cNvPr>
            <p:cNvCxnSpPr>
              <a:cxnSpLocks/>
            </p:cNvCxnSpPr>
            <p:nvPr/>
          </p:nvCxnSpPr>
          <p:spPr>
            <a:xfrm>
              <a:off x="5988297" y="2788618"/>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ADB0FC-F327-78C3-EFF5-8E652900AD81}"/>
                </a:ext>
              </a:extLst>
            </p:cNvPr>
            <p:cNvSpPr txBox="1"/>
            <p:nvPr/>
          </p:nvSpPr>
          <p:spPr>
            <a:xfrm>
              <a:off x="4917990" y="3616469"/>
              <a:ext cx="288862" cy="307777"/>
            </a:xfrm>
            <a:prstGeom prst="rect">
              <a:avLst/>
            </a:prstGeom>
            <a:noFill/>
          </p:spPr>
          <p:txBody>
            <a:bodyPr wrap="square" rtlCol="0">
              <a:spAutoFit/>
            </a:bodyPr>
            <a:lstStyle/>
            <a:p>
              <a:r>
                <a:rPr lang="en-US" sz="1400" dirty="0"/>
                <a:t>A</a:t>
              </a:r>
            </a:p>
          </p:txBody>
        </p:sp>
        <p:sp>
          <p:nvSpPr>
            <p:cNvPr id="23" name="TextBox 22">
              <a:extLst>
                <a:ext uri="{FF2B5EF4-FFF2-40B4-BE49-F238E27FC236}">
                  <a16:creationId xmlns:a16="http://schemas.microsoft.com/office/drawing/2014/main" id="{BE06D35F-C275-6ACC-E92F-9BD0D009EBE8}"/>
                </a:ext>
              </a:extLst>
            </p:cNvPr>
            <p:cNvSpPr txBox="1"/>
            <p:nvPr/>
          </p:nvSpPr>
          <p:spPr>
            <a:xfrm>
              <a:off x="5760882" y="2459041"/>
              <a:ext cx="508473" cy="307777"/>
            </a:xfrm>
            <a:prstGeom prst="rect">
              <a:avLst/>
            </a:prstGeom>
            <a:noFill/>
          </p:spPr>
          <p:txBody>
            <a:bodyPr wrap="none" rtlCol="0">
              <a:spAutoFit/>
            </a:bodyPr>
            <a:lstStyle/>
            <a:p>
              <a:r>
                <a:rPr lang="en-US" sz="1400" dirty="0"/>
                <a:t>VDD</a:t>
              </a:r>
            </a:p>
          </p:txBody>
        </p:sp>
        <p:sp>
          <p:nvSpPr>
            <p:cNvPr id="24" name="TextBox 23">
              <a:extLst>
                <a:ext uri="{FF2B5EF4-FFF2-40B4-BE49-F238E27FC236}">
                  <a16:creationId xmlns:a16="http://schemas.microsoft.com/office/drawing/2014/main" id="{A7816E16-4302-D449-202A-FE1FC3403E11}"/>
                </a:ext>
              </a:extLst>
            </p:cNvPr>
            <p:cNvSpPr txBox="1"/>
            <p:nvPr/>
          </p:nvSpPr>
          <p:spPr>
            <a:xfrm>
              <a:off x="5737161" y="4667006"/>
              <a:ext cx="524503" cy="307777"/>
            </a:xfrm>
            <a:prstGeom prst="rect">
              <a:avLst/>
            </a:prstGeom>
            <a:noFill/>
          </p:spPr>
          <p:txBody>
            <a:bodyPr wrap="none" rtlCol="0">
              <a:spAutoFit/>
            </a:bodyPr>
            <a:lstStyle/>
            <a:p>
              <a:r>
                <a:rPr lang="en-US" sz="1400" dirty="0"/>
                <a:t>GND</a:t>
              </a:r>
            </a:p>
          </p:txBody>
        </p:sp>
        <p:sp>
          <p:nvSpPr>
            <p:cNvPr id="25" name="TextBox 24">
              <a:extLst>
                <a:ext uri="{FF2B5EF4-FFF2-40B4-BE49-F238E27FC236}">
                  <a16:creationId xmlns:a16="http://schemas.microsoft.com/office/drawing/2014/main" id="{ACEEDE7E-FB8A-5864-154F-36855FC02937}"/>
                </a:ext>
              </a:extLst>
            </p:cNvPr>
            <p:cNvSpPr txBox="1"/>
            <p:nvPr/>
          </p:nvSpPr>
          <p:spPr>
            <a:xfrm>
              <a:off x="6348699" y="3591980"/>
              <a:ext cx="506870" cy="307777"/>
            </a:xfrm>
            <a:prstGeom prst="rect">
              <a:avLst/>
            </a:prstGeom>
            <a:noFill/>
          </p:spPr>
          <p:txBody>
            <a:bodyPr wrap="none" rtlCol="0">
              <a:spAutoFit/>
            </a:bodyPr>
            <a:lstStyle/>
            <a:p>
              <a:r>
                <a:rPr lang="en-US" sz="1400" dirty="0"/>
                <a:t>OUT</a:t>
              </a:r>
            </a:p>
          </p:txBody>
        </p:sp>
        <p:cxnSp>
          <p:nvCxnSpPr>
            <p:cNvPr id="26" name="Straight Connector 25">
              <a:extLst>
                <a:ext uri="{FF2B5EF4-FFF2-40B4-BE49-F238E27FC236}">
                  <a16:creationId xmlns:a16="http://schemas.microsoft.com/office/drawing/2014/main" id="{2D04A214-1725-7B76-8661-6BE4D884AC64}"/>
                </a:ext>
              </a:extLst>
            </p:cNvPr>
            <p:cNvCxnSpPr>
              <a:cxnSpLocks/>
            </p:cNvCxnSpPr>
            <p:nvPr/>
          </p:nvCxnSpPr>
          <p:spPr>
            <a:xfrm>
              <a:off x="5606765" y="3271327"/>
              <a:ext cx="0" cy="9047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5740F98-D6D7-2E76-AEDF-A372EFF6C90F}"/>
                </a:ext>
              </a:extLst>
            </p:cNvPr>
            <p:cNvCxnSpPr>
              <a:cxnSpLocks/>
            </p:cNvCxnSpPr>
            <p:nvPr/>
          </p:nvCxnSpPr>
          <p:spPr>
            <a:xfrm>
              <a:off x="5234044" y="3745869"/>
              <a:ext cx="37272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9755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pic>
        <p:nvPicPr>
          <p:cNvPr id="13" name="Picture 12" descr="A screenshot of a computer game&#10;&#10;AI-generated content may be incorrect.">
            <a:extLst>
              <a:ext uri="{FF2B5EF4-FFF2-40B4-BE49-F238E27FC236}">
                <a16:creationId xmlns:a16="http://schemas.microsoft.com/office/drawing/2014/main" id="{55011FF6-86AD-9E1B-3BB8-8B3A58E3B1D5}"/>
              </a:ext>
            </a:extLst>
          </p:cNvPr>
          <p:cNvPicPr>
            <a:picLocks noChangeAspect="1"/>
          </p:cNvPicPr>
          <p:nvPr/>
        </p:nvPicPr>
        <p:blipFill>
          <a:blip r:embed="rId2"/>
          <a:stretch>
            <a:fillRect/>
          </a:stretch>
        </p:blipFill>
        <p:spPr>
          <a:xfrm>
            <a:off x="6044021" y="240445"/>
            <a:ext cx="5709493" cy="6098146"/>
          </a:xfrm>
          <a:prstGeom prst="rect">
            <a:avLst/>
          </a:prstGeom>
        </p:spPr>
      </p:pic>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12" name="Picture 11" descr="A screen shot of a NOT gate implemented in the VLSI design layout tool associated with this course. https://www.ca4e.com/tools/mistic/">
            <a:extLst>
              <a:ext uri="{FF2B5EF4-FFF2-40B4-BE49-F238E27FC236}">
                <a16:creationId xmlns:a16="http://schemas.microsoft.com/office/drawing/2014/main" id="{23AF6DBE-AD65-6C6A-C261-809568B71036}"/>
              </a:ext>
            </a:extLst>
          </p:cNvPr>
          <p:cNvPicPr>
            <a:picLocks noChangeAspect="1"/>
          </p:cNvPicPr>
          <p:nvPr/>
        </p:nvPicPr>
        <p:blipFill>
          <a:blip r:embed="rId4"/>
          <a:srcRect t="8934" b="83557"/>
          <a:stretch/>
        </p:blipFill>
        <p:spPr>
          <a:xfrm>
            <a:off x="6190253" y="1058902"/>
            <a:ext cx="5428591" cy="475430"/>
          </a:xfrm>
          <a:prstGeom prst="rect">
            <a:avLst/>
          </a:prstGeom>
        </p:spPr>
      </p:pic>
      <p:grpSp>
        <p:nvGrpSpPr>
          <p:cNvPr id="2" name="Group 1" descr="This is a NAND gate with two PMOS transistors in parallel at the top connecting to the OUT wire.  On the bottom there are two series NMOS transistors connected between the OUT wire and the ground.&#13;&#10;">
            <a:extLst>
              <a:ext uri="{FF2B5EF4-FFF2-40B4-BE49-F238E27FC236}">
                <a16:creationId xmlns:a16="http://schemas.microsoft.com/office/drawing/2014/main" id="{9512664A-AD2B-3B30-B86F-6E4CD6385881}"/>
              </a:ext>
            </a:extLst>
          </p:cNvPr>
          <p:cNvGrpSpPr/>
          <p:nvPr/>
        </p:nvGrpSpPr>
        <p:grpSpPr>
          <a:xfrm>
            <a:off x="3598814" y="2485905"/>
            <a:ext cx="1901714" cy="3193148"/>
            <a:chOff x="3598814" y="2485905"/>
            <a:chExt cx="1901714" cy="3193148"/>
          </a:xfrm>
        </p:grpSpPr>
        <p:grpSp>
          <p:nvGrpSpPr>
            <p:cNvPr id="3" name="Group 2">
              <a:extLst>
                <a:ext uri="{FF2B5EF4-FFF2-40B4-BE49-F238E27FC236}">
                  <a16:creationId xmlns:a16="http://schemas.microsoft.com/office/drawing/2014/main" id="{9B9CEB16-42F9-FA89-114E-0217A4A3862D}"/>
                </a:ext>
              </a:extLst>
            </p:cNvPr>
            <p:cNvGrpSpPr/>
            <p:nvPr/>
          </p:nvGrpSpPr>
          <p:grpSpPr>
            <a:xfrm>
              <a:off x="3836989" y="3168740"/>
              <a:ext cx="370967" cy="261620"/>
              <a:chOff x="3408218" y="2196942"/>
              <a:chExt cx="4311227" cy="3040439"/>
            </a:xfrm>
          </p:grpSpPr>
          <p:cxnSp>
            <p:nvCxnSpPr>
              <p:cNvPr id="46" name="Straight Connector 45">
                <a:extLst>
                  <a:ext uri="{FF2B5EF4-FFF2-40B4-BE49-F238E27FC236}">
                    <a16:creationId xmlns:a16="http://schemas.microsoft.com/office/drawing/2014/main" id="{718A49C9-8C15-AE8D-A6DF-5B36B6881D8B}"/>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7040187-EBDF-066A-E1AE-5405CB2E987A}"/>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947758D-8BC3-B61B-6760-FE7DDD9CF347}"/>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AFD11E-15C1-7EFE-4BA8-8CAF0426B68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240FCEDF-58C2-F2C8-9EA2-F2D6773BFDFC}"/>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F8EB7B2F-9ADD-DAB4-E19F-05776B08B869}"/>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E2C0136F-8268-B71F-6BCB-8AB20B9F61EB}"/>
                </a:ext>
              </a:extLst>
            </p:cNvPr>
            <p:cNvGrpSpPr/>
            <p:nvPr/>
          </p:nvGrpSpPr>
          <p:grpSpPr>
            <a:xfrm>
              <a:off x="4204455" y="4061646"/>
              <a:ext cx="370967" cy="261620"/>
              <a:chOff x="10753571" y="4787961"/>
              <a:chExt cx="370967" cy="261620"/>
            </a:xfrm>
          </p:grpSpPr>
          <p:cxnSp>
            <p:nvCxnSpPr>
              <p:cNvPr id="41" name="Straight Connector 40">
                <a:extLst>
                  <a:ext uri="{FF2B5EF4-FFF2-40B4-BE49-F238E27FC236}">
                    <a16:creationId xmlns:a16="http://schemas.microsoft.com/office/drawing/2014/main" id="{03795DD5-8B10-019B-FABE-98B845C06FE3}"/>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458B253-3A76-C19C-0C6B-D0D5C786D27E}"/>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F5D36C-B995-D0D1-C6E9-E15D4DFC2BA8}"/>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51308F-7750-D581-A867-B767254D90D0}"/>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C6DFF5E-814D-C7E0-C94F-D820285DA0A4}"/>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AF4F088-04A0-6E18-A67E-7BAF7384E7CE}"/>
                </a:ext>
              </a:extLst>
            </p:cNvPr>
            <p:cNvGrpSpPr/>
            <p:nvPr/>
          </p:nvGrpSpPr>
          <p:grpSpPr>
            <a:xfrm>
              <a:off x="4537637" y="3177179"/>
              <a:ext cx="370967" cy="261620"/>
              <a:chOff x="3408218" y="2196942"/>
              <a:chExt cx="4311227" cy="3040439"/>
            </a:xfrm>
          </p:grpSpPr>
          <p:cxnSp>
            <p:nvCxnSpPr>
              <p:cNvPr id="35" name="Straight Connector 34">
                <a:extLst>
                  <a:ext uri="{FF2B5EF4-FFF2-40B4-BE49-F238E27FC236}">
                    <a16:creationId xmlns:a16="http://schemas.microsoft.com/office/drawing/2014/main" id="{A07F972F-940D-78F5-C09B-FE39E2E4BC5C}"/>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C1E2D8E-5A0B-91C0-C344-107D84FEC3A7}"/>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988878-5ADD-9991-3A08-F42923F33C2D}"/>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967C63-4720-1D92-69A2-832BEDEF88DF}"/>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2C9B7E4-5DB0-291A-3988-63A565FC3CB5}"/>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250D8A1-1216-3497-C64C-4E085D73F739}"/>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9B54FF5-3348-1405-145A-9125ADB40F3B}"/>
                </a:ext>
              </a:extLst>
            </p:cNvPr>
            <p:cNvGrpSpPr/>
            <p:nvPr/>
          </p:nvGrpSpPr>
          <p:grpSpPr>
            <a:xfrm>
              <a:off x="4199362" y="4679160"/>
              <a:ext cx="370967" cy="261620"/>
              <a:chOff x="10753571" y="4787961"/>
              <a:chExt cx="370967" cy="261620"/>
            </a:xfrm>
          </p:grpSpPr>
          <p:cxnSp>
            <p:nvCxnSpPr>
              <p:cNvPr id="30" name="Straight Connector 29">
                <a:extLst>
                  <a:ext uri="{FF2B5EF4-FFF2-40B4-BE49-F238E27FC236}">
                    <a16:creationId xmlns:a16="http://schemas.microsoft.com/office/drawing/2014/main" id="{DCEB9086-2250-8734-FC9F-D4F174A9A616}"/>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E7C4C56-A61F-0ACB-8F25-B9708E694083}"/>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463914-1DB2-0967-EAAB-5E127E51DE2B}"/>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A8E354E-B6CB-9FBC-90DE-83D8D647D0E7}"/>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082295-D4CC-B1EF-FA9A-6E09C591DF3C}"/>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9E2CAD0A-EE3B-A105-B0A7-7338080EEB2B}"/>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86CED9-305A-AC42-0CDB-FF01BB0E4918}"/>
                </a:ext>
              </a:extLst>
            </p:cNvPr>
            <p:cNvCxnSpPr>
              <a:cxnSpLocks/>
            </p:cNvCxnSpPr>
            <p:nvPr/>
          </p:nvCxnSpPr>
          <p:spPr>
            <a:xfrm>
              <a:off x="4908603" y="3442169"/>
              <a:ext cx="1" cy="33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AFBDA-148A-F325-F08F-91A20ED24BD1}"/>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C46386-3406-4AF4-AE9D-D4A41BBD40EA}"/>
                </a:ext>
              </a:extLst>
            </p:cNvPr>
            <p:cNvCxnSpPr>
              <a:cxnSpLocks/>
            </p:cNvCxnSpPr>
            <p:nvPr/>
          </p:nvCxnSpPr>
          <p:spPr>
            <a:xfrm>
              <a:off x="4575422" y="3780437"/>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6B7FBE-BC37-9F0C-3665-2B14F6AB3EAD}"/>
                </a:ext>
              </a:extLst>
            </p:cNvPr>
            <p:cNvCxnSpPr>
              <a:cxnSpLocks/>
            </p:cNvCxnSpPr>
            <p:nvPr/>
          </p:nvCxnSpPr>
          <p:spPr>
            <a:xfrm>
              <a:off x="4569343" y="432326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F0175BB-1DDC-3A5B-CA2C-A249D4B418C3}"/>
                </a:ext>
              </a:extLst>
            </p:cNvPr>
            <p:cNvCxnSpPr>
              <a:cxnSpLocks/>
            </p:cNvCxnSpPr>
            <p:nvPr/>
          </p:nvCxnSpPr>
          <p:spPr>
            <a:xfrm>
              <a:off x="4211955"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57CB7E0-8DD0-028E-015F-198CD5C220C7}"/>
                </a:ext>
              </a:extLst>
            </p:cNvPr>
            <p:cNvCxnSpPr>
              <a:cxnSpLocks/>
            </p:cNvCxnSpPr>
            <p:nvPr/>
          </p:nvCxnSpPr>
          <p:spPr>
            <a:xfrm>
              <a:off x="4565849" y="4942605"/>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9F32B27-AD35-160A-D9B7-73BFAF9C428C}"/>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22" name="TextBox 21">
              <a:extLst>
                <a:ext uri="{FF2B5EF4-FFF2-40B4-BE49-F238E27FC236}">
                  <a16:creationId xmlns:a16="http://schemas.microsoft.com/office/drawing/2014/main" id="{6413ABBA-F3B1-9FDB-6605-06FA88B7DECF}"/>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23" name="TextBox 22">
              <a:extLst>
                <a:ext uri="{FF2B5EF4-FFF2-40B4-BE49-F238E27FC236}">
                  <a16:creationId xmlns:a16="http://schemas.microsoft.com/office/drawing/2014/main" id="{C5094156-9CF4-107F-544D-759BD30D2913}"/>
                </a:ext>
              </a:extLst>
            </p:cNvPr>
            <p:cNvSpPr txBox="1"/>
            <p:nvPr/>
          </p:nvSpPr>
          <p:spPr>
            <a:xfrm>
              <a:off x="3976840" y="4022803"/>
              <a:ext cx="288862" cy="307777"/>
            </a:xfrm>
            <a:prstGeom prst="rect">
              <a:avLst/>
            </a:prstGeom>
            <a:noFill/>
          </p:spPr>
          <p:txBody>
            <a:bodyPr wrap="none" rtlCol="0">
              <a:spAutoFit/>
            </a:bodyPr>
            <a:lstStyle/>
            <a:p>
              <a:r>
                <a:rPr lang="en-US" sz="1400" dirty="0"/>
                <a:t>A</a:t>
              </a:r>
            </a:p>
          </p:txBody>
        </p:sp>
        <p:sp>
          <p:nvSpPr>
            <p:cNvPr id="24" name="TextBox 23">
              <a:extLst>
                <a:ext uri="{FF2B5EF4-FFF2-40B4-BE49-F238E27FC236}">
                  <a16:creationId xmlns:a16="http://schemas.microsoft.com/office/drawing/2014/main" id="{A1065F79-51B2-E022-2A02-D1619D4853BF}"/>
                </a:ext>
              </a:extLst>
            </p:cNvPr>
            <p:cNvSpPr txBox="1"/>
            <p:nvPr/>
          </p:nvSpPr>
          <p:spPr>
            <a:xfrm>
              <a:off x="3998621" y="4662090"/>
              <a:ext cx="282450" cy="307777"/>
            </a:xfrm>
            <a:prstGeom prst="rect">
              <a:avLst/>
            </a:prstGeom>
            <a:noFill/>
          </p:spPr>
          <p:txBody>
            <a:bodyPr wrap="none" rtlCol="0">
              <a:spAutoFit/>
            </a:bodyPr>
            <a:lstStyle/>
            <a:p>
              <a:r>
                <a:rPr lang="en-US" sz="1400" dirty="0"/>
                <a:t>B</a:t>
              </a:r>
            </a:p>
          </p:txBody>
        </p:sp>
        <p:sp>
          <p:nvSpPr>
            <p:cNvPr id="25" name="TextBox 24">
              <a:extLst>
                <a:ext uri="{FF2B5EF4-FFF2-40B4-BE49-F238E27FC236}">
                  <a16:creationId xmlns:a16="http://schemas.microsoft.com/office/drawing/2014/main" id="{CE0DA585-B975-9525-E154-0E2DB375F41A}"/>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26" name="TextBox 25">
              <a:extLst>
                <a:ext uri="{FF2B5EF4-FFF2-40B4-BE49-F238E27FC236}">
                  <a16:creationId xmlns:a16="http://schemas.microsoft.com/office/drawing/2014/main" id="{CEB86ED2-2F56-AFC1-1A82-5FB2CEF2D17D}"/>
                </a:ext>
              </a:extLst>
            </p:cNvPr>
            <p:cNvSpPr txBox="1"/>
            <p:nvPr/>
          </p:nvSpPr>
          <p:spPr>
            <a:xfrm>
              <a:off x="4297698" y="5371276"/>
              <a:ext cx="524503" cy="307777"/>
            </a:xfrm>
            <a:prstGeom prst="rect">
              <a:avLst/>
            </a:prstGeom>
            <a:noFill/>
          </p:spPr>
          <p:txBody>
            <a:bodyPr wrap="none" rtlCol="0">
              <a:spAutoFit/>
            </a:bodyPr>
            <a:lstStyle/>
            <a:p>
              <a:r>
                <a:rPr lang="en-US" sz="1400" dirty="0"/>
                <a:t>GND</a:t>
              </a:r>
            </a:p>
          </p:txBody>
        </p:sp>
        <p:sp>
          <p:nvSpPr>
            <p:cNvPr id="27" name="TextBox 26">
              <a:extLst>
                <a:ext uri="{FF2B5EF4-FFF2-40B4-BE49-F238E27FC236}">
                  <a16:creationId xmlns:a16="http://schemas.microsoft.com/office/drawing/2014/main" id="{602216C9-2382-19C6-0F2B-6C2DF43875D4}"/>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28" name="Straight Connector 27">
              <a:extLst>
                <a:ext uri="{FF2B5EF4-FFF2-40B4-BE49-F238E27FC236}">
                  <a16:creationId xmlns:a16="http://schemas.microsoft.com/office/drawing/2014/main" id="{8175ADFC-BB5E-B215-619A-F2C2FC13D637}"/>
                </a:ext>
              </a:extLst>
            </p:cNvPr>
            <p:cNvCxnSpPr>
              <a:cxnSpLocks/>
            </p:cNvCxnSpPr>
            <p:nvPr/>
          </p:nvCxnSpPr>
          <p:spPr>
            <a:xfrm>
              <a:off x="489955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67E1E81-59EE-2AEB-5B45-A760B503B363}"/>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3020287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3"/>
          <a:stretch>
            <a:fillRect/>
          </a:stretch>
        </p:blipFill>
        <p:spPr>
          <a:xfrm>
            <a:off x="6003860" y="379927"/>
            <a:ext cx="5694052" cy="6098146"/>
          </a:xfrm>
          <a:prstGeom prst="rect">
            <a:avLst/>
          </a:prstGeom>
        </p:spPr>
      </p:pic>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C5C1DB36-FA3C-308F-4083-28F6987A751A}"/>
              </a:ext>
            </a:extLst>
          </p:cNvPr>
          <p:cNvPicPr>
            <a:picLocks noChangeAspect="1"/>
          </p:cNvPicPr>
          <p:nvPr/>
        </p:nvPicPr>
        <p:blipFill>
          <a:blip r:embed="rId4"/>
          <a:srcRect t="8934" b="83557"/>
          <a:stretch/>
        </p:blipFill>
        <p:spPr>
          <a:xfrm>
            <a:off x="6128261" y="1058902"/>
            <a:ext cx="5428591" cy="475430"/>
          </a:xfrm>
          <a:prstGeom prst="rect">
            <a:avLst/>
          </a:prstGeom>
        </p:spPr>
      </p:pic>
      <p:grpSp>
        <p:nvGrpSpPr>
          <p:cNvPr id="3" name="Group 2" descr="This is a NAND gate with two PMOS transistors in parallel at the top connecting to the OUT wire.  On the bottom there are two series NMOS transistors connected between the OUT wire and the ground.&#13;&#10;">
            <a:extLst>
              <a:ext uri="{FF2B5EF4-FFF2-40B4-BE49-F238E27FC236}">
                <a16:creationId xmlns:a16="http://schemas.microsoft.com/office/drawing/2014/main" id="{7626AAF8-B4DC-EFAA-AF4B-98376889A8BD}"/>
              </a:ext>
            </a:extLst>
          </p:cNvPr>
          <p:cNvGrpSpPr/>
          <p:nvPr/>
        </p:nvGrpSpPr>
        <p:grpSpPr>
          <a:xfrm>
            <a:off x="3598814" y="2485905"/>
            <a:ext cx="1901714" cy="3193148"/>
            <a:chOff x="3598814" y="2485905"/>
            <a:chExt cx="1901714" cy="3193148"/>
          </a:xfrm>
        </p:grpSpPr>
        <p:grpSp>
          <p:nvGrpSpPr>
            <p:cNvPr id="5" name="Group 4">
              <a:extLst>
                <a:ext uri="{FF2B5EF4-FFF2-40B4-BE49-F238E27FC236}">
                  <a16:creationId xmlns:a16="http://schemas.microsoft.com/office/drawing/2014/main" id="{7501BB0A-1A36-16F2-EFEE-DBBF81753990}"/>
                </a:ext>
              </a:extLst>
            </p:cNvPr>
            <p:cNvGrpSpPr/>
            <p:nvPr/>
          </p:nvGrpSpPr>
          <p:grpSpPr>
            <a:xfrm>
              <a:off x="3836989" y="3168740"/>
              <a:ext cx="370967" cy="261620"/>
              <a:chOff x="3408218" y="2196942"/>
              <a:chExt cx="4311227" cy="3040439"/>
            </a:xfrm>
          </p:grpSpPr>
          <p:cxnSp>
            <p:nvCxnSpPr>
              <p:cNvPr id="46" name="Straight Connector 45">
                <a:extLst>
                  <a:ext uri="{FF2B5EF4-FFF2-40B4-BE49-F238E27FC236}">
                    <a16:creationId xmlns:a16="http://schemas.microsoft.com/office/drawing/2014/main" id="{20CED4D5-33C8-D90C-8CD8-4FA2DB757816}"/>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23B7EF8-1CE7-1EF6-5A55-8537D6470457}"/>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FEE87D-843E-3F31-835A-B3974555053E}"/>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38EDB52-7E77-0835-FACF-A686138F6FAC}"/>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9128850-E6EA-F078-5AA8-563A3C85B477}"/>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9362FF84-7C49-839D-C11E-E15EE8BAAFE8}"/>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F9BB57C-B38F-4F0D-D479-FE971439E1FF}"/>
                </a:ext>
              </a:extLst>
            </p:cNvPr>
            <p:cNvGrpSpPr/>
            <p:nvPr/>
          </p:nvGrpSpPr>
          <p:grpSpPr>
            <a:xfrm>
              <a:off x="4204455" y="4061646"/>
              <a:ext cx="370967" cy="261620"/>
              <a:chOff x="10753571" y="4787961"/>
              <a:chExt cx="370967" cy="261620"/>
            </a:xfrm>
          </p:grpSpPr>
          <p:cxnSp>
            <p:nvCxnSpPr>
              <p:cNvPr id="41" name="Straight Connector 40">
                <a:extLst>
                  <a:ext uri="{FF2B5EF4-FFF2-40B4-BE49-F238E27FC236}">
                    <a16:creationId xmlns:a16="http://schemas.microsoft.com/office/drawing/2014/main" id="{FB02AF08-EDC1-F998-7399-B42C5798BA35}"/>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906832-3733-0931-0C3D-DAA9B9693A2D}"/>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9F20A6E-0173-E3ED-0131-2A06AAF843AD}"/>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0829CE5-3844-DE60-7F98-EF3B01B42F41}"/>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7FD2AB-9717-5E2D-694B-0C5A308BA965}"/>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1A0D4DB-167C-54DF-A310-9172412AB5E9}"/>
                </a:ext>
              </a:extLst>
            </p:cNvPr>
            <p:cNvGrpSpPr/>
            <p:nvPr/>
          </p:nvGrpSpPr>
          <p:grpSpPr>
            <a:xfrm>
              <a:off x="4537637" y="3177179"/>
              <a:ext cx="370967" cy="261620"/>
              <a:chOff x="3408218" y="2196942"/>
              <a:chExt cx="4311227" cy="3040439"/>
            </a:xfrm>
          </p:grpSpPr>
          <p:cxnSp>
            <p:nvCxnSpPr>
              <p:cNvPr id="35" name="Straight Connector 34">
                <a:extLst>
                  <a:ext uri="{FF2B5EF4-FFF2-40B4-BE49-F238E27FC236}">
                    <a16:creationId xmlns:a16="http://schemas.microsoft.com/office/drawing/2014/main" id="{7C7E0E32-C1E1-FEB9-BD7A-6C8C80A49941}"/>
                  </a:ext>
                </a:extLst>
              </p:cNvPr>
              <p:cNvCxnSpPr>
                <a:cxnSpLocks/>
              </p:cNvCxnSpPr>
              <p:nvPr/>
            </p:nvCxnSpPr>
            <p:spPr>
              <a:xfrm flipH="1">
                <a:off x="5925803" y="2196950"/>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D4F19D-5DA7-335A-7931-47A9A4672034}"/>
                  </a:ext>
                </a:extLst>
              </p:cNvPr>
              <p:cNvCxnSpPr>
                <a:cxnSpLocks/>
              </p:cNvCxnSpPr>
              <p:nvPr/>
            </p:nvCxnSpPr>
            <p:spPr>
              <a:xfrm flipV="1">
                <a:off x="5925803" y="2196942"/>
                <a:ext cx="0" cy="30404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7D0923A-7297-C191-1ABD-4D2B74BBE0A5}"/>
                  </a:ext>
                </a:extLst>
              </p:cNvPr>
              <p:cNvCxnSpPr>
                <a:cxnSpLocks/>
              </p:cNvCxnSpPr>
              <p:nvPr/>
            </p:nvCxnSpPr>
            <p:spPr>
              <a:xfrm>
                <a:off x="5390677" y="2449992"/>
                <a:ext cx="0" cy="2589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E2E130D-4156-4DFB-CBF4-A27CD1F7F3F4}"/>
                  </a:ext>
                </a:extLst>
              </p:cNvPr>
              <p:cNvCxnSpPr>
                <a:cxnSpLocks/>
              </p:cNvCxnSpPr>
              <p:nvPr/>
            </p:nvCxnSpPr>
            <p:spPr>
              <a:xfrm>
                <a:off x="3408218" y="3717171"/>
                <a:ext cx="1982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64A4FDB-4831-B516-2204-2AFC9D773A9F}"/>
                  </a:ext>
                </a:extLst>
              </p:cNvPr>
              <p:cNvSpPr/>
              <p:nvPr/>
            </p:nvSpPr>
            <p:spPr>
              <a:xfrm>
                <a:off x="4767388" y="3425040"/>
                <a:ext cx="622114" cy="576944"/>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8DF97EF-077E-3C83-3F2F-8244F7EF3B52}"/>
                  </a:ext>
                </a:extLst>
              </p:cNvPr>
              <p:cNvCxnSpPr>
                <a:cxnSpLocks/>
              </p:cNvCxnSpPr>
              <p:nvPr/>
            </p:nvCxnSpPr>
            <p:spPr>
              <a:xfrm flipH="1">
                <a:off x="5925803" y="5237381"/>
                <a:ext cx="179364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70E5B51-BE18-8D32-F0CA-A7192A5F4D3E}"/>
                </a:ext>
              </a:extLst>
            </p:cNvPr>
            <p:cNvGrpSpPr/>
            <p:nvPr/>
          </p:nvGrpSpPr>
          <p:grpSpPr>
            <a:xfrm>
              <a:off x="4199362" y="4679160"/>
              <a:ext cx="370967" cy="261620"/>
              <a:chOff x="10753571" y="4787961"/>
              <a:chExt cx="370967" cy="261620"/>
            </a:xfrm>
          </p:grpSpPr>
          <p:cxnSp>
            <p:nvCxnSpPr>
              <p:cNvPr id="30" name="Straight Connector 29">
                <a:extLst>
                  <a:ext uri="{FF2B5EF4-FFF2-40B4-BE49-F238E27FC236}">
                    <a16:creationId xmlns:a16="http://schemas.microsoft.com/office/drawing/2014/main" id="{B678C579-D0AD-72DD-4871-CF5252490A7F}"/>
                  </a:ext>
                </a:extLst>
              </p:cNvPr>
              <p:cNvCxnSpPr>
                <a:cxnSpLocks/>
              </p:cNvCxnSpPr>
              <p:nvPr/>
            </p:nvCxnSpPr>
            <p:spPr>
              <a:xfrm flipH="1">
                <a:off x="10970201" y="4787962"/>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BA28B2-6453-0042-17DB-77F8BC2EB555}"/>
                  </a:ext>
                </a:extLst>
              </p:cNvPr>
              <p:cNvCxnSpPr>
                <a:cxnSpLocks/>
              </p:cNvCxnSpPr>
              <p:nvPr/>
            </p:nvCxnSpPr>
            <p:spPr>
              <a:xfrm flipV="1">
                <a:off x="10970201" y="4787961"/>
                <a:ext cx="0" cy="261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941326-9FA8-7401-5442-EEDE41CF7477}"/>
                  </a:ext>
                </a:extLst>
              </p:cNvPr>
              <p:cNvCxnSpPr>
                <a:cxnSpLocks/>
              </p:cNvCxnSpPr>
              <p:nvPr/>
            </p:nvCxnSpPr>
            <p:spPr>
              <a:xfrm>
                <a:off x="10924155" y="4809735"/>
                <a:ext cx="0" cy="222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700434-BBDB-88DA-B9D5-0FBC3392529E}"/>
                  </a:ext>
                </a:extLst>
              </p:cNvPr>
              <p:cNvCxnSpPr>
                <a:cxnSpLocks/>
              </p:cNvCxnSpPr>
              <p:nvPr/>
            </p:nvCxnSpPr>
            <p:spPr>
              <a:xfrm>
                <a:off x="10753571" y="4918772"/>
                <a:ext cx="1705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B6FE16-2140-7858-47AB-212B890C5DD2}"/>
                  </a:ext>
                </a:extLst>
              </p:cNvPr>
              <p:cNvCxnSpPr>
                <a:cxnSpLocks/>
              </p:cNvCxnSpPr>
              <p:nvPr/>
            </p:nvCxnSpPr>
            <p:spPr>
              <a:xfrm flipH="1">
                <a:off x="10970201" y="5049581"/>
                <a:ext cx="1543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19CFBB70-C46B-EC0B-DBAF-CF8171AC8837}"/>
                </a:ext>
              </a:extLst>
            </p:cNvPr>
            <p:cNvCxnSpPr/>
            <p:nvPr/>
          </p:nvCxnSpPr>
          <p:spPr>
            <a:xfrm>
              <a:off x="4220925" y="3774093"/>
              <a:ext cx="10749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753B611-0D53-0291-6778-04AD0B7ED694}"/>
                </a:ext>
              </a:extLst>
            </p:cNvPr>
            <p:cNvCxnSpPr>
              <a:cxnSpLocks/>
            </p:cNvCxnSpPr>
            <p:nvPr/>
          </p:nvCxnSpPr>
          <p:spPr>
            <a:xfrm>
              <a:off x="4908603" y="3442169"/>
              <a:ext cx="1" cy="331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4A937B-3F8A-2B87-5ED8-84C5CF2DD65C}"/>
                </a:ext>
              </a:extLst>
            </p:cNvPr>
            <p:cNvCxnSpPr>
              <a:cxnSpLocks/>
            </p:cNvCxnSpPr>
            <p:nvPr/>
          </p:nvCxnSpPr>
          <p:spPr>
            <a:xfrm>
              <a:off x="4207956" y="3430360"/>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ACE91-9319-D4FB-D662-2846C18236DD}"/>
                </a:ext>
              </a:extLst>
            </p:cNvPr>
            <p:cNvCxnSpPr>
              <a:cxnSpLocks/>
            </p:cNvCxnSpPr>
            <p:nvPr/>
          </p:nvCxnSpPr>
          <p:spPr>
            <a:xfrm>
              <a:off x="4575422" y="3780437"/>
              <a:ext cx="0" cy="286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AA3D68-4B63-B0CC-A590-80E045EDEB5B}"/>
                </a:ext>
              </a:extLst>
            </p:cNvPr>
            <p:cNvCxnSpPr>
              <a:cxnSpLocks/>
            </p:cNvCxnSpPr>
            <p:nvPr/>
          </p:nvCxnSpPr>
          <p:spPr>
            <a:xfrm>
              <a:off x="4569343" y="4323266"/>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F829DCD-75EB-EFD7-8AD0-4F978AA25130}"/>
                </a:ext>
              </a:extLst>
            </p:cNvPr>
            <p:cNvCxnSpPr>
              <a:cxnSpLocks/>
            </p:cNvCxnSpPr>
            <p:nvPr/>
          </p:nvCxnSpPr>
          <p:spPr>
            <a:xfrm>
              <a:off x="4211955" y="282274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9C04C8-7D34-7079-B2AF-B68D6F4F3433}"/>
                </a:ext>
              </a:extLst>
            </p:cNvPr>
            <p:cNvCxnSpPr>
              <a:cxnSpLocks/>
            </p:cNvCxnSpPr>
            <p:nvPr/>
          </p:nvCxnSpPr>
          <p:spPr>
            <a:xfrm>
              <a:off x="4565849" y="4942605"/>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85E5FF0-F4F5-E02D-24A8-73BA6BA8C184}"/>
                </a:ext>
              </a:extLst>
            </p:cNvPr>
            <p:cNvSpPr txBox="1"/>
            <p:nvPr/>
          </p:nvSpPr>
          <p:spPr>
            <a:xfrm>
              <a:off x="3598814" y="3157805"/>
              <a:ext cx="288862" cy="307777"/>
            </a:xfrm>
            <a:prstGeom prst="rect">
              <a:avLst/>
            </a:prstGeom>
            <a:noFill/>
          </p:spPr>
          <p:txBody>
            <a:bodyPr wrap="none" rtlCol="0">
              <a:spAutoFit/>
            </a:bodyPr>
            <a:lstStyle/>
            <a:p>
              <a:r>
                <a:rPr lang="en-US" sz="1400" dirty="0"/>
                <a:t>A</a:t>
              </a:r>
            </a:p>
          </p:txBody>
        </p:sp>
        <p:sp>
          <p:nvSpPr>
            <p:cNvPr id="22" name="TextBox 21">
              <a:extLst>
                <a:ext uri="{FF2B5EF4-FFF2-40B4-BE49-F238E27FC236}">
                  <a16:creationId xmlns:a16="http://schemas.microsoft.com/office/drawing/2014/main" id="{0B93D435-9BAB-8E42-112D-C7332853CA07}"/>
                </a:ext>
              </a:extLst>
            </p:cNvPr>
            <p:cNvSpPr txBox="1"/>
            <p:nvPr/>
          </p:nvSpPr>
          <p:spPr>
            <a:xfrm>
              <a:off x="4309361" y="3143951"/>
              <a:ext cx="282450" cy="307777"/>
            </a:xfrm>
            <a:prstGeom prst="rect">
              <a:avLst/>
            </a:prstGeom>
            <a:noFill/>
          </p:spPr>
          <p:txBody>
            <a:bodyPr wrap="none" rtlCol="0">
              <a:spAutoFit/>
            </a:bodyPr>
            <a:lstStyle/>
            <a:p>
              <a:r>
                <a:rPr lang="en-US" sz="1400" dirty="0"/>
                <a:t>B</a:t>
              </a:r>
            </a:p>
          </p:txBody>
        </p:sp>
        <p:sp>
          <p:nvSpPr>
            <p:cNvPr id="23" name="TextBox 22">
              <a:extLst>
                <a:ext uri="{FF2B5EF4-FFF2-40B4-BE49-F238E27FC236}">
                  <a16:creationId xmlns:a16="http://schemas.microsoft.com/office/drawing/2014/main" id="{03BFCAE1-A114-7AE6-7A2F-B628A8971158}"/>
                </a:ext>
              </a:extLst>
            </p:cNvPr>
            <p:cNvSpPr txBox="1"/>
            <p:nvPr/>
          </p:nvSpPr>
          <p:spPr>
            <a:xfrm>
              <a:off x="3976840" y="4022803"/>
              <a:ext cx="288862" cy="307777"/>
            </a:xfrm>
            <a:prstGeom prst="rect">
              <a:avLst/>
            </a:prstGeom>
            <a:noFill/>
          </p:spPr>
          <p:txBody>
            <a:bodyPr wrap="none" rtlCol="0">
              <a:spAutoFit/>
            </a:bodyPr>
            <a:lstStyle/>
            <a:p>
              <a:r>
                <a:rPr lang="en-US" sz="1400" dirty="0"/>
                <a:t>A</a:t>
              </a:r>
            </a:p>
          </p:txBody>
        </p:sp>
        <p:sp>
          <p:nvSpPr>
            <p:cNvPr id="24" name="TextBox 23">
              <a:extLst>
                <a:ext uri="{FF2B5EF4-FFF2-40B4-BE49-F238E27FC236}">
                  <a16:creationId xmlns:a16="http://schemas.microsoft.com/office/drawing/2014/main" id="{CF517351-9C73-7EA3-E9B2-A6C657D5AB36}"/>
                </a:ext>
              </a:extLst>
            </p:cNvPr>
            <p:cNvSpPr txBox="1"/>
            <p:nvPr/>
          </p:nvSpPr>
          <p:spPr>
            <a:xfrm>
              <a:off x="3998621" y="4662090"/>
              <a:ext cx="282450" cy="307777"/>
            </a:xfrm>
            <a:prstGeom prst="rect">
              <a:avLst/>
            </a:prstGeom>
            <a:noFill/>
          </p:spPr>
          <p:txBody>
            <a:bodyPr wrap="none" rtlCol="0">
              <a:spAutoFit/>
            </a:bodyPr>
            <a:lstStyle/>
            <a:p>
              <a:r>
                <a:rPr lang="en-US" sz="1400" dirty="0"/>
                <a:t>B</a:t>
              </a:r>
            </a:p>
          </p:txBody>
        </p:sp>
        <p:sp>
          <p:nvSpPr>
            <p:cNvPr id="25" name="TextBox 24">
              <a:extLst>
                <a:ext uri="{FF2B5EF4-FFF2-40B4-BE49-F238E27FC236}">
                  <a16:creationId xmlns:a16="http://schemas.microsoft.com/office/drawing/2014/main" id="{E67CDA66-B545-8FE0-06BC-A2B25191D742}"/>
                </a:ext>
              </a:extLst>
            </p:cNvPr>
            <p:cNvSpPr txBox="1"/>
            <p:nvPr/>
          </p:nvSpPr>
          <p:spPr>
            <a:xfrm>
              <a:off x="3990439" y="2487265"/>
              <a:ext cx="508473" cy="307777"/>
            </a:xfrm>
            <a:prstGeom prst="rect">
              <a:avLst/>
            </a:prstGeom>
            <a:noFill/>
          </p:spPr>
          <p:txBody>
            <a:bodyPr wrap="none" rtlCol="0">
              <a:spAutoFit/>
            </a:bodyPr>
            <a:lstStyle/>
            <a:p>
              <a:r>
                <a:rPr lang="en-US" sz="1400" dirty="0"/>
                <a:t>VDD</a:t>
              </a:r>
            </a:p>
          </p:txBody>
        </p:sp>
        <p:sp>
          <p:nvSpPr>
            <p:cNvPr id="26" name="TextBox 25">
              <a:extLst>
                <a:ext uri="{FF2B5EF4-FFF2-40B4-BE49-F238E27FC236}">
                  <a16:creationId xmlns:a16="http://schemas.microsoft.com/office/drawing/2014/main" id="{F604E060-1A25-3555-5263-9EBE697BBAB3}"/>
                </a:ext>
              </a:extLst>
            </p:cNvPr>
            <p:cNvSpPr txBox="1"/>
            <p:nvPr/>
          </p:nvSpPr>
          <p:spPr>
            <a:xfrm>
              <a:off x="4297698" y="5371276"/>
              <a:ext cx="524503" cy="307777"/>
            </a:xfrm>
            <a:prstGeom prst="rect">
              <a:avLst/>
            </a:prstGeom>
            <a:noFill/>
          </p:spPr>
          <p:txBody>
            <a:bodyPr wrap="none" rtlCol="0">
              <a:spAutoFit/>
            </a:bodyPr>
            <a:lstStyle/>
            <a:p>
              <a:r>
                <a:rPr lang="en-US" sz="1400" dirty="0"/>
                <a:t>GND</a:t>
              </a:r>
            </a:p>
          </p:txBody>
        </p:sp>
        <p:sp>
          <p:nvSpPr>
            <p:cNvPr id="27" name="TextBox 26">
              <a:extLst>
                <a:ext uri="{FF2B5EF4-FFF2-40B4-BE49-F238E27FC236}">
                  <a16:creationId xmlns:a16="http://schemas.microsoft.com/office/drawing/2014/main" id="{A6BF00A3-2E97-ABDB-9087-C2BF1B249943}"/>
                </a:ext>
              </a:extLst>
            </p:cNvPr>
            <p:cNvSpPr txBox="1"/>
            <p:nvPr/>
          </p:nvSpPr>
          <p:spPr>
            <a:xfrm>
              <a:off x="4993658" y="3436958"/>
              <a:ext cx="506870" cy="307777"/>
            </a:xfrm>
            <a:prstGeom prst="rect">
              <a:avLst/>
            </a:prstGeom>
            <a:noFill/>
          </p:spPr>
          <p:txBody>
            <a:bodyPr wrap="none" rtlCol="0">
              <a:spAutoFit/>
            </a:bodyPr>
            <a:lstStyle/>
            <a:p>
              <a:r>
                <a:rPr lang="en-US" sz="1400" dirty="0"/>
                <a:t>OUT</a:t>
              </a:r>
            </a:p>
          </p:txBody>
        </p:sp>
        <p:cxnSp>
          <p:nvCxnSpPr>
            <p:cNvPr id="28" name="Straight Connector 27">
              <a:extLst>
                <a:ext uri="{FF2B5EF4-FFF2-40B4-BE49-F238E27FC236}">
                  <a16:creationId xmlns:a16="http://schemas.microsoft.com/office/drawing/2014/main" id="{D9128AD4-0E61-6FA5-5447-26B2E648E634}"/>
                </a:ext>
              </a:extLst>
            </p:cNvPr>
            <p:cNvCxnSpPr>
              <a:cxnSpLocks/>
            </p:cNvCxnSpPr>
            <p:nvPr/>
          </p:nvCxnSpPr>
          <p:spPr>
            <a:xfrm>
              <a:off x="4899556" y="2821381"/>
              <a:ext cx="0" cy="352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96BC00E-567F-87ED-2B1A-E109A07F5D0F}"/>
                </a:ext>
              </a:extLst>
            </p:cNvPr>
            <p:cNvSpPr txBox="1"/>
            <p:nvPr/>
          </p:nvSpPr>
          <p:spPr>
            <a:xfrm>
              <a:off x="4654367" y="2485905"/>
              <a:ext cx="508473" cy="307777"/>
            </a:xfrm>
            <a:prstGeom prst="rect">
              <a:avLst/>
            </a:prstGeom>
            <a:noFill/>
          </p:spPr>
          <p:txBody>
            <a:bodyPr wrap="none" rtlCol="0">
              <a:spAutoFit/>
            </a:bodyPr>
            <a:lstStyle/>
            <a:p>
              <a:r>
                <a:rPr lang="en-US" sz="1400" dirty="0"/>
                <a:t>VDD</a:t>
              </a:r>
            </a:p>
          </p:txBody>
        </p:sp>
      </p:grpSp>
    </p:spTree>
    <p:extLst>
      <p:ext uri="{BB962C8B-B14F-4D97-AF65-F5344CB8AC3E}">
        <p14:creationId xmlns:p14="http://schemas.microsoft.com/office/powerpoint/2010/main" val="2647679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a:t>
            </a:r>
          </a:p>
          <a:p>
            <a:r>
              <a:rPr lang="en-US" sz="2000" dirty="0"/>
              <a:t>Lots of heat because tubes had an internal heater that helped release electrons from the cathode.</a:t>
            </a:r>
          </a:p>
          <a:p>
            <a:r>
              <a:rPr lang="en-US" sz="2000" dirty="0"/>
              <a:t>Physically large</a:t>
            </a:r>
          </a:p>
          <a:p>
            <a:r>
              <a:rPr lang="en-US" sz="2000" dirty="0"/>
              <a:t>Expensive to manufacture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3"/>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3362</TotalTime>
  <Words>4420</Words>
  <Application>Microsoft Macintosh PowerPoint</Application>
  <PresentationFormat>Widescreen</PresentationFormat>
  <Paragraphs>627</Paragraphs>
  <Slides>47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Helvetica</vt:lpstr>
      <vt:lpstr>Wingdings</vt:lpstr>
      <vt:lpstr>Office Theme</vt:lpstr>
      <vt:lpstr>Solid State Computing</vt:lpstr>
      <vt:lpstr>Outline </vt:lpstr>
      <vt:lpstr>Valves / Tubes / Vacuum Tubes</vt:lpstr>
      <vt:lpstr>PowerPoint Presentation</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From Transistors to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Planar Transistors</vt:lpstr>
      <vt:lpstr>Very Large Scale Integration (VLSI)</vt:lpstr>
      <vt:lpstr>Photo Lithography</vt:lpstr>
      <vt:lpstr>Rockwell silicon wafer (1986)</vt:lpstr>
      <vt:lpstr>Growth of transistor count</vt:lpstr>
      <vt:lpstr>Very Large Scale Integration (VLSI) Layout</vt:lpstr>
      <vt:lpstr>Magic Open Source  VLSI Design Tool  </vt:lpstr>
      <vt:lpstr>About My Emulators</vt:lpstr>
      <vt:lpstr>VLSI CMOS Not</vt:lpstr>
      <vt:lpstr>Drawing Layers</vt:lpstr>
      <vt:lpstr>Transistors</vt:lpstr>
      <vt:lpstr>About Layout</vt:lpstr>
      <vt:lpstr>Looking at the Layers</vt:lpstr>
      <vt:lpstr>VLSI CMOS Not</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171</cp:revision>
  <dcterms:created xsi:type="dcterms:W3CDTF">2023-02-25T13:30:24Z</dcterms:created>
  <dcterms:modified xsi:type="dcterms:W3CDTF">2026-01-03T15:23:20Z</dcterms:modified>
</cp:coreProperties>
</file>